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D055"/>
    <a:srgbClr val="243616"/>
    <a:srgbClr val="101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6CF3BB5-D2D4-4BD3-B9AA-5A3432DABD9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2538"/>
            <a:ext cx="2535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82769FE-B26F-4125-8B64-598C3F556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31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8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6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08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46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65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6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30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61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01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33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342D7-7A3D-4BA5-9468-2463C33A8085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20521-59F3-4AA3-85BE-9707616EB5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68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2C71A2F1-BAC6-4D09-8798-0BA4123A5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0" y="2338681"/>
            <a:ext cx="2202880" cy="195213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4" name="テキスト ボックス 413"/>
          <p:cNvSpPr txBox="1"/>
          <p:nvPr/>
        </p:nvSpPr>
        <p:spPr>
          <a:xfrm>
            <a:off x="2340421" y="3483690"/>
            <a:ext cx="4341843" cy="861771"/>
          </a:xfrm>
          <a:prstGeom prst="rect">
            <a:avLst/>
          </a:prstGeom>
          <a:solidFill>
            <a:schemeClr val="bg1"/>
          </a:solidFill>
          <a:ln w="6350">
            <a:solidFill>
              <a:srgbClr val="4472C4"/>
            </a:solidFill>
          </a:ln>
          <a:effectLst>
            <a:softEdge rad="63500"/>
          </a:effectLst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endParaRPr lang="en-US" altLang="ja-JP" sz="11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実施内容や目標レベルが</a:t>
            </a: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相当程度高く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先進的な技術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であること。</a:t>
            </a: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将来的にも</a:t>
            </a: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成長が見込まれる市場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のものであること。</a:t>
            </a: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alt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地域経済・地域産業への</a:t>
            </a: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波及効果が高い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こと。　等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12B9D36-DEDF-4A48-BB28-E8E66B5F61DE}"/>
              </a:ext>
            </a:extLst>
          </p:cNvPr>
          <p:cNvSpPr/>
          <p:nvPr/>
        </p:nvSpPr>
        <p:spPr>
          <a:xfrm>
            <a:off x="299103" y="63026"/>
            <a:ext cx="6237179" cy="981076"/>
          </a:xfrm>
          <a:prstGeom prst="roundRect">
            <a:avLst/>
          </a:prstGeom>
          <a:solidFill>
            <a:srgbClr val="0AD055"/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14300" algn="just">
              <a:lnSpc>
                <a:spcPts val="2400"/>
              </a:lnSpc>
            </a:pPr>
            <a:r>
              <a:rPr lang="ja-JP" sz="18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8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４</a:t>
            </a:r>
            <a:r>
              <a:rPr lang="ja-JP" sz="18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en-US" sz="1050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青森県</a:t>
            </a:r>
            <a:endParaRPr lang="en-US" altLang="ja-JP" b="1" kern="100" dirty="0">
              <a:solidFill>
                <a:srgbClr val="FFFFFF"/>
              </a:solidFill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14300" algn="just">
              <a:lnSpc>
                <a:spcPts val="2400"/>
              </a:lnSpc>
            </a:pPr>
            <a:r>
              <a:rPr lang="ja-JP" sz="22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戦略的ものづくり先進技術事業化支援事業</a:t>
            </a:r>
            <a:endParaRPr lang="en-US" altLang="ja-JP" sz="2200" b="1" kern="100" dirty="0">
              <a:solidFill>
                <a:srgbClr val="FFFFFF"/>
              </a:solidFill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14300" algn="ctr">
              <a:lnSpc>
                <a:spcPts val="2400"/>
              </a:lnSpc>
            </a:pPr>
            <a:r>
              <a:rPr lang="ja-JP" sz="22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補助金のご案内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C6981B4B-AFBB-4BA4-8920-E594AD608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03" y="1090037"/>
            <a:ext cx="6266025" cy="7553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139700" algn="l">
              <a:lnSpc>
                <a:spcPts val="1400"/>
              </a:lnSpc>
            </a:pP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青森県では、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2021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年に、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気候が危機的状況にあるという認識のもと、気候変動の影響から県民の暮らしを守り、豊かで美しい自然環境と持続可能な社会を将来に引き継ぐため、</a:t>
            </a:r>
            <a:r>
              <a:rPr lang="en-US" sz="1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2050</a:t>
            </a:r>
            <a:r>
              <a:rPr lang="ja-JP" sz="1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年の</a:t>
            </a:r>
            <a:r>
              <a:rPr lang="ja-JP" altLang="en-US" sz="1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温室</a:t>
            </a:r>
            <a:r>
              <a:rPr lang="ja-JP" sz="1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効果ガス排出実質ゼロを目指すことを表明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しました。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これを受け、当センターでは、</a:t>
            </a:r>
            <a:r>
              <a:rPr lang="ja-JP" sz="1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温室効果ガスの削減等につながるような製品・技術等の新たな事業化に向けた取組に対して支援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します。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0CF3E9E-10FA-414A-9A01-3DA95DF87B8F}"/>
              </a:ext>
            </a:extLst>
          </p:cNvPr>
          <p:cNvSpPr/>
          <p:nvPr/>
        </p:nvSpPr>
        <p:spPr>
          <a:xfrm>
            <a:off x="5436157" y="6135874"/>
            <a:ext cx="1128971" cy="227734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sz="1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</a:t>
            </a:r>
            <a:r>
              <a:rPr lang="ja-JP" altLang="en-US" sz="1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期間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273594"/>
              </p:ext>
            </p:extLst>
          </p:nvPr>
        </p:nvGraphicFramePr>
        <p:xfrm>
          <a:off x="190508" y="4523714"/>
          <a:ext cx="6383493" cy="1541837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0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3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事業類型</a:t>
                      </a:r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0AD0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対象事業者</a:t>
                      </a:r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0AD0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補助上限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千円）</a:t>
                      </a:r>
                    </a:p>
                  </a:txBody>
                  <a:tcPr marL="0" marR="0"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0AD0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補助率</a:t>
                      </a:r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0AD0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13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事業化支援枠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県内中小企業者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2/3</a:t>
                      </a:r>
                      <a:endParaRPr kumimoji="1" lang="ja-JP" altLang="en-US" sz="1800" b="1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21">
                <a:tc rowSpan="2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産学官金連携枠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県内中小企業、県内大企業、大学、公設試験研究機関と連携する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県内中小企業者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30,000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2/3</a:t>
                      </a:r>
                      <a:endParaRPr kumimoji="1" lang="ja-JP" altLang="en-US" sz="1800" b="1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県内中小企業者と連携する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県内大企業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30,000</a:t>
                      </a: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1/3</a:t>
                      </a:r>
                      <a:endParaRPr kumimoji="1" lang="ja-JP" altLang="en-US" sz="1800" b="1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90510" y="6136194"/>
            <a:ext cx="3205529" cy="227412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sz="1200" b="1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対象経費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36"/>
          <p:cNvSpPr txBox="1"/>
          <p:nvPr/>
        </p:nvSpPr>
        <p:spPr>
          <a:xfrm>
            <a:off x="92617" y="6356995"/>
            <a:ext cx="3303421" cy="652439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>
            <a:softEdge rad="63500"/>
          </a:effectLst>
        </p:spPr>
        <p:txBody>
          <a:bodyPr rot="0" spcFirstLastPara="0" vert="horz" wrap="square" lIns="91440" tIns="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marR="89535" algn="just">
              <a:lnSpc>
                <a:spcPts val="1700"/>
              </a:lnSpc>
              <a:spcAft>
                <a:spcPts val="0"/>
              </a:spcAft>
            </a:pPr>
            <a:r>
              <a:rPr lang="ja-JP" sz="11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専門家謝金、旅費（専門家、職員）、会場借上料、通信運搬費、集計・分析費、調査費、機器借上料、借損料、原材料費、試作開発費、知財取得費　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576910" y="6136196"/>
            <a:ext cx="1678377" cy="227412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sz="1200" b="1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募集</a:t>
            </a:r>
            <a:r>
              <a:rPr lang="ja-JP" altLang="en-US" sz="1200" b="1" kern="100" dirty="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期限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40"/>
          <p:cNvSpPr txBox="1"/>
          <p:nvPr/>
        </p:nvSpPr>
        <p:spPr>
          <a:xfrm>
            <a:off x="3576910" y="6331686"/>
            <a:ext cx="1728317" cy="742903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softEdge rad="101600"/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4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令和４</a:t>
            </a:r>
            <a:r>
              <a:rPr lang="ja-JP" sz="1200" b="1" kern="100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endParaRPr lang="en-US" altLang="ja-JP" sz="1200" b="1" kern="100" dirty="0">
              <a:solidFill>
                <a:srgbClr val="00206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</a:pPr>
            <a:r>
              <a:rPr lang="ja-JP" altLang="en-US" sz="2400" b="1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lang="ja-JP" sz="1200" b="1" kern="100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400" b="1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14</a:t>
            </a:r>
            <a:r>
              <a:rPr lang="ja-JP" sz="1200" b="1" kern="100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日（</a:t>
            </a:r>
            <a:r>
              <a:rPr lang="ja-JP" altLang="en-US" sz="1200" b="1" kern="100" dirty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金）</a:t>
            </a:r>
            <a:endParaRPr lang="ja-JP" sz="1200" kern="100" dirty="0">
              <a:solidFill>
                <a:srgbClr val="00206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FF19E15-BD66-4C9D-A6D1-70C1BDBB25EE}"/>
              </a:ext>
            </a:extLst>
          </p:cNvPr>
          <p:cNvSpPr/>
          <p:nvPr/>
        </p:nvSpPr>
        <p:spPr>
          <a:xfrm>
            <a:off x="2101363" y="3448512"/>
            <a:ext cx="1266621" cy="214819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sz="1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対象</a:t>
            </a:r>
            <a:r>
              <a:rPr lang="ja-JP" altLang="en-US" sz="1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事業の要件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40"/>
          <p:cNvSpPr txBox="1"/>
          <p:nvPr/>
        </p:nvSpPr>
        <p:spPr>
          <a:xfrm>
            <a:off x="5445031" y="6298453"/>
            <a:ext cx="1128971" cy="710981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softEdge rad="101600"/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4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chemeClr val="accent1">
                    <a:lumMod val="50000"/>
                  </a:schemeClr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kern="100" dirty="0">
                <a:solidFill>
                  <a:srgbClr val="002060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最長</a:t>
            </a:r>
            <a:endParaRPr lang="en-US" altLang="ja-JP" sz="1200" b="1" kern="100" dirty="0">
              <a:solidFill>
                <a:srgbClr val="002060"/>
              </a:solidFill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002060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　</a:t>
            </a:r>
            <a:r>
              <a:rPr lang="ja-JP" altLang="en-US" sz="2400" b="1" kern="100" dirty="0">
                <a:solidFill>
                  <a:srgbClr val="002060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sz="1200" b="1" kern="100" dirty="0">
                <a:solidFill>
                  <a:srgbClr val="002060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b="1" kern="100" dirty="0">
                <a:solidFill>
                  <a:srgbClr val="002060"/>
                </a:solidFill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間</a:t>
            </a:r>
            <a:endParaRPr lang="ja-JP" sz="1200" kern="100" dirty="0">
              <a:solidFill>
                <a:srgbClr val="00206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305228" y="6888314"/>
            <a:ext cx="1448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交付決定日から令和</a:t>
            </a:r>
            <a:r>
              <a:rPr lang="ja-JP" altLang="en-US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年３月</a:t>
            </a:r>
            <a:r>
              <a:rPr lang="en-US" altLang="ja-JP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31</a:t>
            </a:r>
            <a:r>
              <a:rPr lang="ja-JP" altLang="ja-JP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日、</a:t>
            </a:r>
            <a:r>
              <a:rPr lang="ja-JP" altLang="en-US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または</a:t>
            </a:r>
            <a:r>
              <a:rPr lang="ja-JP" altLang="ja-JP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補助事業完了日のいずれか早い</a:t>
            </a:r>
            <a:r>
              <a:rPr lang="ja-JP" altLang="en-US" sz="8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時期まで</a:t>
            </a:r>
            <a:endParaRPr lang="ja-JP" altLang="ja-JP" sz="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90509" y="7352611"/>
            <a:ext cx="1448469" cy="214820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FFFF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応募方法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36"/>
          <p:cNvSpPr txBox="1"/>
          <p:nvPr/>
        </p:nvSpPr>
        <p:spPr>
          <a:xfrm>
            <a:off x="175617" y="7553673"/>
            <a:ext cx="6484150" cy="430882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>
            <a:softEdge rad="63500"/>
          </a:effectLst>
        </p:spPr>
        <p:txBody>
          <a:bodyPr rot="0" spcFirstLastPara="0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89535">
              <a:lnSpc>
                <a:spcPts val="1700"/>
              </a:lnSpc>
              <a:spcAft>
                <a:spcPts val="0"/>
              </a:spcAft>
            </a:pPr>
            <a:r>
              <a:rPr lang="en-US" altLang="ja-JP" sz="11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en-US" sz="11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あおもり産業総合支援センターの</a:t>
            </a:r>
            <a:r>
              <a:rPr lang="en-US" altLang="ja-JP" sz="11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1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から、申請書をダウンロードし、</a:t>
            </a:r>
            <a:endParaRPr lang="en-US" altLang="ja-JP" sz="1100" kern="100" dirty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R="89535">
              <a:lnSpc>
                <a:spcPts val="1700"/>
              </a:lnSpc>
              <a:spcAft>
                <a:spcPts val="0"/>
              </a:spcAft>
            </a:pPr>
            <a:r>
              <a:rPr lang="ja-JP" altLang="en-US" sz="1100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必要事項をご記入の上、募集期限までに、下記提出先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まで、</a:t>
            </a: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R="89535">
              <a:lnSpc>
                <a:spcPts val="1700"/>
              </a:lnSpc>
              <a:spcAft>
                <a:spcPts val="0"/>
              </a:spcAft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ご送付またはご持参ください。</a:t>
            </a: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R="89535">
              <a:lnSpc>
                <a:spcPts val="1700"/>
              </a:lnSpc>
              <a:spcAft>
                <a:spcPts val="0"/>
              </a:spcAft>
            </a:pPr>
            <a:r>
              <a:rPr lang="en-US" altLang="ja-JP" sz="1100" b="1" kern="100" dirty="0">
                <a:solidFill>
                  <a:srgbClr val="002060"/>
                </a:solidFill>
                <a:effectLst/>
                <a:latin typeface="BIZ UDPゴシック" panose="020B0400000000000000" pitchFamily="50" charset="-128"/>
                <a:ea typeface="游明朝" panose="02020400000000000000" pitchFamily="18" charset="-128"/>
                <a:cs typeface="Helvetica" panose="020B0604020202020204" pitchFamily="34" charset="0"/>
              </a:rPr>
              <a:t>https://www.21aomori.or.jp/sougyou/aomori-ijyukigyou.html</a:t>
            </a:r>
            <a:endParaRPr lang="en-US" altLang="ja-JP" sz="1100" kern="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R="89535">
              <a:lnSpc>
                <a:spcPts val="1700"/>
              </a:lnSpc>
              <a:spcAft>
                <a:spcPts val="0"/>
              </a:spcAft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テキスト ボックス 59">
            <a:extLst>
              <a:ext uri="{FF2B5EF4-FFF2-40B4-BE49-F238E27FC236}">
                <a16:creationId xmlns:a16="http://schemas.microsoft.com/office/drawing/2014/main" id="{803EA51A-5E19-4EDD-9FE6-5CB73509C3DD}"/>
              </a:ext>
            </a:extLst>
          </p:cNvPr>
          <p:cNvSpPr txBox="1"/>
          <p:nvPr/>
        </p:nvSpPr>
        <p:spPr>
          <a:xfrm>
            <a:off x="190509" y="8658098"/>
            <a:ext cx="6667491" cy="46166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800"/>
              </a:lnSpc>
            </a:pPr>
            <a:r>
              <a:rPr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030-0801 </a:t>
            </a:r>
            <a:r>
              <a:rPr lang="ja-JP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青森市新町２丁目４－１青森県共同ビル７階</a:t>
            </a:r>
            <a:endParaRPr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ja-JP" sz="12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（公財</a:t>
            </a:r>
            <a:r>
              <a:rPr lang="en-US" sz="12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sz="12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２１あおもり産業総合支援センター</a:t>
            </a:r>
            <a:r>
              <a:rPr lang="ja-JP" altLang="en-US" sz="12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2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総合支援課</a:t>
            </a:r>
            <a:endParaRPr lang="en-US" altLang="ja-JP" sz="1200" b="1" kern="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400"/>
              </a:lnSpc>
            </a:pPr>
            <a:r>
              <a:rPr lang="ja-JP" altLang="en-US" sz="8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800" b="1" kern="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ja-JP" altLang="en-US" sz="1400" b="1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1400" kern="100" dirty="0">
              <a:solidFill>
                <a:srgbClr val="00B05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B928947-8692-48EA-AC8F-2096AA0CD939}"/>
              </a:ext>
            </a:extLst>
          </p:cNvPr>
          <p:cNvSpPr txBox="1"/>
          <p:nvPr/>
        </p:nvSpPr>
        <p:spPr>
          <a:xfrm>
            <a:off x="4354246" y="7789795"/>
            <a:ext cx="2219755" cy="314239"/>
          </a:xfrm>
          <a:prstGeom prst="rect">
            <a:avLst/>
          </a:prstGeom>
          <a:noFill/>
          <a:ln w="31750">
            <a:solidFill>
              <a:srgbClr val="0AD055"/>
            </a:solidFill>
          </a:ln>
        </p:spPr>
        <p:txBody>
          <a:bodyPr wrap="square" tIns="108000" bIns="0" anchor="ctr" anchorCtr="0">
            <a:sp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altLang="ja-JP" sz="1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lang="ja-JP" altLang="ja-JP" sz="1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あおもり　補助金</a:t>
            </a:r>
            <a:r>
              <a:rPr lang="ja-JP" altLang="ja-JP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229B5A-85DE-4B4C-8066-14AE8AFA3BB2}"/>
              </a:ext>
            </a:extLst>
          </p:cNvPr>
          <p:cNvSpPr txBox="1"/>
          <p:nvPr/>
        </p:nvSpPr>
        <p:spPr>
          <a:xfrm>
            <a:off x="6000642" y="8117602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で検索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2A71814-2938-45D3-87A6-5FB73AC7D528}"/>
              </a:ext>
            </a:extLst>
          </p:cNvPr>
          <p:cNvSpPr/>
          <p:nvPr/>
        </p:nvSpPr>
        <p:spPr>
          <a:xfrm>
            <a:off x="190509" y="8443278"/>
            <a:ext cx="1448469" cy="214820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FFFF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提出先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26">
            <a:extLst>
              <a:ext uri="{FF2B5EF4-FFF2-40B4-BE49-F238E27FC236}">
                <a16:creationId xmlns:a16="http://schemas.microsoft.com/office/drawing/2014/main" id="{B9E3AA28-8D89-4770-8E86-6C6FECFF2F14}"/>
              </a:ext>
            </a:extLst>
          </p:cNvPr>
          <p:cNvSpPr txBox="1"/>
          <p:nvPr/>
        </p:nvSpPr>
        <p:spPr>
          <a:xfrm>
            <a:off x="2051423" y="1930788"/>
            <a:ext cx="4430242" cy="1341451"/>
          </a:xfrm>
          <a:prstGeom prst="rect">
            <a:avLst/>
          </a:prstGeom>
          <a:solidFill>
            <a:schemeClr val="bg1"/>
          </a:solidFill>
          <a:ln w="6350">
            <a:solidFill>
              <a:srgbClr val="FFFF00"/>
            </a:solidFill>
          </a:ln>
          <a:effectLst>
            <a:softEdge rad="63500"/>
          </a:effectLst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900"/>
              </a:lnSpc>
            </a:pPr>
            <a:endParaRPr lang="en-US" altLang="ja-JP" sz="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900"/>
              </a:lnSpc>
            </a:pPr>
            <a:endParaRPr lang="en-US" altLang="ja-JP" sz="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</a:pP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温室効果ガスの削減等に貢献する製品・技術等の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新たな事業化</a:t>
            </a:r>
            <a:r>
              <a:rPr lang="en-US" alt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』</a:t>
            </a:r>
            <a:r>
              <a:rPr lang="ja-JP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に向けた取組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市場調査・試作品製造・技術開発　等</a:t>
            </a:r>
            <a:endParaRPr lang="ja-JP" alt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419100" indent="-419100" algn="l">
              <a:lnSpc>
                <a:spcPts val="1600"/>
              </a:lnSpc>
            </a:pPr>
            <a:endParaRPr lang="en-US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600"/>
              </a:lnSpc>
            </a:pPr>
            <a:r>
              <a:rPr lang="en-US" altLang="ja-JP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国の</a:t>
            </a:r>
            <a:r>
              <a:rPr lang="ja-JP" altLang="en-US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革新的環境イノベーション戦略</a:t>
            </a:r>
            <a:r>
              <a:rPr lang="ja-JP" altLang="en-US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に基づく、</a:t>
            </a:r>
            <a:r>
              <a:rPr lang="ja-JP" altLang="ja-JP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イノベーション・アクションプラン</a:t>
            </a:r>
            <a:r>
              <a:rPr lang="ja-JP" altLang="ja-JP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における</a:t>
            </a:r>
            <a:endParaRPr lang="en-US" altLang="ja-JP" sz="9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600"/>
              </a:lnSpc>
            </a:pPr>
            <a:r>
              <a:rPr lang="ja-JP" altLang="en-US" sz="9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ja-JP" altLang="en-US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分野の</a:t>
            </a:r>
            <a:r>
              <a:rPr lang="ja-JP" altLang="ja-JP" sz="9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課題を解決する事業</a:t>
            </a:r>
            <a:r>
              <a:rPr lang="ja-JP" altLang="en-US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であること</a:t>
            </a:r>
            <a:r>
              <a:rPr lang="ja-JP" altLang="ja-JP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419100" indent="-419100" algn="l">
              <a:lnSpc>
                <a:spcPts val="1200"/>
              </a:lnSpc>
            </a:pPr>
            <a:endParaRPr lang="en-US" alt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5A6F117-E6E1-469C-BCA7-B496D2ED3E90}"/>
              </a:ext>
            </a:extLst>
          </p:cNvPr>
          <p:cNvSpPr/>
          <p:nvPr/>
        </p:nvSpPr>
        <p:spPr>
          <a:xfrm>
            <a:off x="2065302" y="1845417"/>
            <a:ext cx="4539928" cy="2568599"/>
          </a:xfrm>
          <a:prstGeom prst="roundRect">
            <a:avLst>
              <a:gd name="adj" fmla="val 3706"/>
            </a:avLst>
          </a:prstGeom>
          <a:noFill/>
          <a:ln w="111125" cmpd="dbl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FF19E15-BD66-4C9D-A6D1-70C1BDBB25EE}"/>
              </a:ext>
            </a:extLst>
          </p:cNvPr>
          <p:cNvSpPr/>
          <p:nvPr/>
        </p:nvSpPr>
        <p:spPr>
          <a:xfrm>
            <a:off x="2113630" y="1883068"/>
            <a:ext cx="956093" cy="227403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sz="1200" b="1" kern="100" dirty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対象事業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ホームベース 60">
            <a:extLst>
              <a:ext uri="{FF2B5EF4-FFF2-40B4-BE49-F238E27FC236}">
                <a16:creationId xmlns:a16="http://schemas.microsoft.com/office/drawing/2014/main" id="{45C940DE-85B5-4DEB-83AD-C19FBD3F8A1F}"/>
              </a:ext>
            </a:extLst>
          </p:cNvPr>
          <p:cNvSpPr/>
          <p:nvPr/>
        </p:nvSpPr>
        <p:spPr>
          <a:xfrm>
            <a:off x="3576910" y="3230917"/>
            <a:ext cx="3063842" cy="261354"/>
          </a:xfrm>
          <a:prstGeom prst="homePlate">
            <a:avLst/>
          </a:prstGeom>
          <a:solidFill>
            <a:schemeClr val="bg1"/>
          </a:solidFill>
          <a:ln w="38100">
            <a:gradFill flip="none" rotWithShape="1">
              <a:gsLst>
                <a:gs pos="100000">
                  <a:srgbClr val="FF0000"/>
                </a:gs>
                <a:gs pos="2439">
                  <a:schemeClr val="bg1"/>
                </a:gs>
                <a:gs pos="19000">
                  <a:srgbClr val="FDC3B7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80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990600"/>
            <a:r>
              <a:rPr lang="ja-JP" sz="1200" b="1" kern="100" dirty="0">
                <a:solidFill>
                  <a:srgbClr val="FF0000"/>
                </a:solidFill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詳細は裏面をご覧ください。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050" kern="1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D62B1164-5CE0-4F01-A2F8-629322F0E10F}"/>
              </a:ext>
            </a:extLst>
          </p:cNvPr>
          <p:cNvSpPr/>
          <p:nvPr/>
        </p:nvSpPr>
        <p:spPr>
          <a:xfrm>
            <a:off x="175617" y="7092007"/>
            <a:ext cx="3192367" cy="163609"/>
          </a:xfrm>
          <a:prstGeom prst="wedgeRoundRectCallout">
            <a:avLst>
              <a:gd name="adj1" fmla="val -5318"/>
              <a:gd name="adj2" fmla="val -83384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試作開発に従事する人件費も従事時間分が補助対象です！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5E41CC9-EAA3-4B56-AA4F-FD14E4B4A035}"/>
              </a:ext>
            </a:extLst>
          </p:cNvPr>
          <p:cNvSpPr/>
          <p:nvPr/>
        </p:nvSpPr>
        <p:spPr>
          <a:xfrm>
            <a:off x="1307506" y="6749923"/>
            <a:ext cx="793857" cy="25951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4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0"/>
          <p:cNvSpPr txBox="1">
            <a:spLocks noChangeArrowheads="1"/>
          </p:cNvSpPr>
          <p:nvPr/>
        </p:nvSpPr>
        <p:spPr bwMode="auto">
          <a:xfrm>
            <a:off x="3482976" y="2419350"/>
            <a:ext cx="34194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63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2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0" y="6096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kumimoji="0" lang="en-US" altLang="ja-JP" sz="13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</a:t>
            </a:r>
            <a:endParaRPr kumimoji="0" lang="en-US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152400" y="1066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52400" y="1066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F9C9B29-29E0-4D94-BA65-3DF6DA75229C}"/>
              </a:ext>
            </a:extLst>
          </p:cNvPr>
          <p:cNvSpPr txBox="1"/>
          <p:nvPr/>
        </p:nvSpPr>
        <p:spPr>
          <a:xfrm>
            <a:off x="466725" y="577249"/>
            <a:ext cx="59245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国では、温室効果ガス（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GHG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Greenhouse Gas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）の国内での大幅削減 とともに、世界全体での排出削減に最大限貢献するため、 「革新的 環境イノベーション戦略」を策定しました。</a:t>
            </a:r>
            <a:r>
              <a:rPr lang="ja-JP" altLang="en-US" sz="1100" dirty="0"/>
              <a:t>革新的技術の</a:t>
            </a:r>
            <a:r>
              <a:rPr lang="en-US" altLang="ja-JP" sz="1100" dirty="0"/>
              <a:t>2050</a:t>
            </a:r>
            <a:r>
              <a:rPr lang="ja-JP" altLang="en-US" sz="1100" dirty="0"/>
              <a:t>年までの確立を目指す具体的な行動計画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分野において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課題、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テーマを設定し、具体的なシナリオとアクションとして「イノベーションアクションプラン」を示しています。　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9A83E1B-52CA-42C5-8E38-8BC3FFC4C48E}"/>
              </a:ext>
            </a:extLst>
          </p:cNvPr>
          <p:cNvSpPr/>
          <p:nvPr/>
        </p:nvSpPr>
        <p:spPr>
          <a:xfrm>
            <a:off x="2070497" y="1331256"/>
            <a:ext cx="2771774" cy="258271"/>
          </a:xfrm>
          <a:prstGeom prst="rect">
            <a:avLst/>
          </a:prstGeom>
          <a:gradFill>
            <a:gsLst>
              <a:gs pos="27000">
                <a:srgbClr val="0AD055"/>
              </a:gs>
              <a:gs pos="100000">
                <a:srgbClr val="00B050"/>
              </a:gs>
              <a:gs pos="2439">
                <a:schemeClr val="accent5">
                  <a:lumMod val="50000"/>
                </a:schemeClr>
              </a:gs>
            </a:gsLst>
            <a:lin ang="0" scaled="1"/>
          </a:gradFill>
          <a:ln w="31750" cap="flat" cmpd="dbl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2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2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分野の課題（</a:t>
            </a:r>
            <a:r>
              <a:rPr lang="en-US" altLang="ja-JP" sz="12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en-US" sz="12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課題）</a:t>
            </a:r>
            <a:endParaRPr lang="ja-JP" sz="12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F7A1315E-0F1B-4AD1-9996-C35706392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704340"/>
              </p:ext>
            </p:extLst>
          </p:nvPr>
        </p:nvGraphicFramePr>
        <p:xfrm>
          <a:off x="391714" y="1634199"/>
          <a:ext cx="6065046" cy="337147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30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6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    野</a:t>
                      </a:r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0AD0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　　　　題</a:t>
                      </a:r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rgbClr val="0AD0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6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Ⅰ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エネルギー転換</a:t>
                      </a:r>
                      <a:endParaRPr kumimoji="0" lang="ja-JP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再生可能エネルギーを主力電源に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デジタル技術を用いた強靭な電力ネットワークの構築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３．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低コストな水素サプライチェーンの構築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４．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革新的原子力技術／核融合の実現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５．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ＣＣＵＳ／カーボンリサイクルを見据えた低コストでのＣＯ２分離回収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03348"/>
                  </a:ext>
                </a:extLst>
              </a:tr>
              <a:tr h="221561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Ⅱ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運輸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６．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多様なアプローチによるグリーンモビリティの確立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610463"/>
                  </a:ext>
                </a:extLst>
              </a:tr>
              <a:tr h="38849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Ⅲ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産業</a:t>
                      </a:r>
                      <a:endParaRPr kumimoji="0" lang="ja-JP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７．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化石資源依存からの脱却</a:t>
                      </a: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再生可能エネルギー由来の電力や水素の活用）</a:t>
                      </a:r>
                      <a:endParaRPr kumimoji="0" lang="ja-JP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８．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カーボンリサイクル技術によるＣＯ２の原燃料化など</a:t>
                      </a: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36256"/>
                  </a:ext>
                </a:extLst>
              </a:tr>
              <a:tr h="6666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Ⅳ　業務・家庭・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6350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その他・横断領域</a:t>
                      </a:r>
                      <a:endParaRPr kumimoji="0" lang="ja-JP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９．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ja-JP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最先端のＧＨＧ削減技術の活用</a:t>
                      </a:r>
                      <a:endParaRPr kumimoji="0" lang="ja-JP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．ビッグデータ、ＡＩ，分散管理技術等を用いた都市マネジメントの変革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．シェアリングエコノミーによる省エネ／テレワーク、働き方改革、行動変容の促進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．ＧＨＧ削減効果の検証に貢献する科学的知見の充実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Ⅴ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農林水産・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吸収源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．最先端のバイオ技術等を活用した資源利用及び農地・森林・海洋へのＣＯ２</a:t>
                      </a:r>
                      <a:endParaRPr kumimoji="0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 吸収・固定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．農畜産業からのメタンＮ２Ｏ排出削減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．農林水産業における再生可能エネルギーの活用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0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．大気中のＣＯ２の回収</a:t>
                      </a:r>
                      <a:endParaRPr kumimoji="0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0E959E3-B0D8-4E16-BD2D-0A930CD553DD}"/>
              </a:ext>
            </a:extLst>
          </p:cNvPr>
          <p:cNvSpPr txBox="1"/>
          <p:nvPr/>
        </p:nvSpPr>
        <p:spPr>
          <a:xfrm>
            <a:off x="254571" y="5081787"/>
            <a:ext cx="617974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「革新的環境イノベーション戦略」の詳細については、下記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をご覧ください。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B6C1BA0-3F27-4061-B503-25676087A302}"/>
              </a:ext>
            </a:extLst>
          </p:cNvPr>
          <p:cNvSpPr txBox="1"/>
          <p:nvPr/>
        </p:nvSpPr>
        <p:spPr>
          <a:xfrm>
            <a:off x="673893" y="5323364"/>
            <a:ext cx="5564981" cy="74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165100" algn="l" defTabSz="914400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◆官邸ホームページ：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65100" algn="l" defTabSz="914400" rtl="0" eaLnBrk="0" fontAlgn="base" latinLnBrk="0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https://www.kantei.go.jp/jp/singi/tougou-innovation/</a:t>
            </a:r>
          </a:p>
          <a:p>
            <a:pPr marL="0" marR="0" lvl="0" indent="165100" algn="l" defTabSz="914400" rtl="0" eaLnBrk="0" fontAlgn="base" latinLnBrk="0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65100" algn="l" defTabSz="914400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◆革新的環境イノベーション戦略（概要）：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65100" algn="l" defTabSz="914400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kankyousenryaku2020_gaiyo.pdf (kantei.go.jp)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59">
            <a:extLst>
              <a:ext uri="{FF2B5EF4-FFF2-40B4-BE49-F238E27FC236}">
                <a16:creationId xmlns:a16="http://schemas.microsoft.com/office/drawing/2014/main" id="{F1BF89D3-DE52-4DD7-BE7C-4AE54AF0CD21}"/>
              </a:ext>
            </a:extLst>
          </p:cNvPr>
          <p:cNvSpPr txBox="1"/>
          <p:nvPr/>
        </p:nvSpPr>
        <p:spPr>
          <a:xfrm>
            <a:off x="600074" y="8223000"/>
            <a:ext cx="6257924" cy="95504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977900">
              <a:lnSpc>
                <a:spcPts val="1800"/>
              </a:lnSpc>
            </a:pPr>
            <a:r>
              <a:rPr lang="ja-JP" sz="1400" b="1" kern="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（公財</a:t>
            </a:r>
            <a:r>
              <a:rPr lang="en-US" sz="1400" b="1" kern="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sz="1400" b="1" kern="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２１あおもり産業総合支援センター　総合支援課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01600">
              <a:lnSpc>
                <a:spcPts val="600"/>
              </a:lnSpc>
            </a:pPr>
            <a:r>
              <a:rPr lang="en-US" sz="800" kern="0" dirty="0">
                <a:effectLst/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990600">
              <a:lnSpc>
                <a:spcPts val="1400"/>
              </a:lnSpc>
            </a:pPr>
            <a:r>
              <a:rPr lang="ja-JP" sz="11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en-US" sz="11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030-0801 </a:t>
            </a:r>
            <a:r>
              <a:rPr lang="ja-JP" sz="11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青森市新町２丁目４－１ 青森県共同ビル７階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143000">
              <a:lnSpc>
                <a:spcPts val="1400"/>
              </a:lnSpc>
            </a:pPr>
            <a:r>
              <a:rPr lang="ja-JP" sz="11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電話：０１７－７７７－４０６６　ＦＡＸ：０１７－７２１－２５１４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143000">
              <a:lnSpc>
                <a:spcPts val="1400"/>
              </a:lnSpc>
            </a:pP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Ｅ</a:t>
            </a:r>
            <a:r>
              <a:rPr 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ｍａｉｌ：</a:t>
            </a:r>
            <a:r>
              <a:rPr 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sou</a:t>
            </a:r>
            <a:r>
              <a:rPr lang="ja-JP" alt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ｄａｎ</a:t>
            </a:r>
            <a:r>
              <a:rPr lang="en-US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@21aomori.or.jp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42AACD5-F26E-4370-B64B-840C4C017DB7}"/>
              </a:ext>
            </a:extLst>
          </p:cNvPr>
          <p:cNvSpPr txBox="1"/>
          <p:nvPr/>
        </p:nvSpPr>
        <p:spPr>
          <a:xfrm>
            <a:off x="99222" y="6514097"/>
            <a:ext cx="6552796" cy="1520929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〇走行データを活用した物流の効率化を図るシステム開発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〇温室効果ガス排出量を「見える化」するシステム開発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〇廃棄物を再利用した製品開発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〇植物残渣を活用したバイオプラスチックの開発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〇下水熱を利用した融雪設備の開発　等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016A8328-9F11-41CD-8A33-923F9A8487DD}"/>
              </a:ext>
            </a:extLst>
          </p:cNvPr>
          <p:cNvSpPr/>
          <p:nvPr/>
        </p:nvSpPr>
        <p:spPr>
          <a:xfrm>
            <a:off x="276225" y="443413"/>
            <a:ext cx="6296025" cy="5613484"/>
          </a:xfrm>
          <a:prstGeom prst="roundRect">
            <a:avLst>
              <a:gd name="adj" fmla="val 6525"/>
            </a:avLst>
          </a:prstGeom>
          <a:noFill/>
          <a:ln>
            <a:gradFill>
              <a:gsLst>
                <a:gs pos="0">
                  <a:schemeClr val="accent5">
                    <a:lumMod val="50000"/>
                  </a:schemeClr>
                </a:gs>
                <a:gs pos="44000">
                  <a:schemeClr val="accent1">
                    <a:lumMod val="45000"/>
                    <a:lumOff val="55000"/>
                  </a:schemeClr>
                </a:gs>
                <a:gs pos="100000">
                  <a:srgbClr val="00B050"/>
                </a:gs>
              </a:gsLst>
              <a:lin ang="5400000" scaled="1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EEE1E352-04B5-4A91-9987-B739EBDD8D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40" y="8332821"/>
            <a:ext cx="776580" cy="7353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300F4E3-5D82-49A3-8F1B-A01CAC8A4AC5}"/>
              </a:ext>
            </a:extLst>
          </p:cNvPr>
          <p:cNvSpPr/>
          <p:nvPr/>
        </p:nvSpPr>
        <p:spPr>
          <a:xfrm>
            <a:off x="1062330" y="329711"/>
            <a:ext cx="4564224" cy="227403"/>
          </a:xfrm>
          <a:prstGeom prst="rect">
            <a:avLst/>
          </a:prstGeom>
          <a:gradFill>
            <a:gsLst>
              <a:gs pos="22000">
                <a:srgbClr val="0AD055"/>
              </a:gs>
              <a:gs pos="100000">
                <a:srgbClr val="00B050"/>
              </a:gs>
              <a:gs pos="0">
                <a:schemeClr val="accent5">
                  <a:lumMod val="50000"/>
                </a:schemeClr>
              </a:gs>
            </a:gsLst>
            <a:lin ang="0" scaled="1"/>
          </a:gradFill>
          <a:ln w="31750" cap="flat" cmpd="dbl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ja-JP" altLang="ja-JP" sz="1200" b="1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革新的環境イノベーション戦略に基づく、イノベーション・アクションプラン</a:t>
            </a:r>
            <a:endParaRPr lang="ja-JP" sz="12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E2C76BC-AC2E-47AB-B8FE-CF5C64443FBE}"/>
              </a:ext>
            </a:extLst>
          </p:cNvPr>
          <p:cNvSpPr/>
          <p:nvPr/>
        </p:nvSpPr>
        <p:spPr>
          <a:xfrm>
            <a:off x="1682749" y="6160890"/>
            <a:ext cx="3482976" cy="289631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14300" algn="ctr">
              <a:lnSpc>
                <a:spcPts val="2400"/>
              </a:lnSpc>
            </a:pPr>
            <a:r>
              <a:rPr lang="ja-JP" altLang="en-US" sz="12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上記課題を解決する取組事例（活用イメージ）</a:t>
            </a:r>
            <a:endParaRPr lang="ja-JP" sz="12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9C85434-7CC4-4330-AD64-88EE2D4E93C5}"/>
              </a:ext>
            </a:extLst>
          </p:cNvPr>
          <p:cNvSpPr/>
          <p:nvPr/>
        </p:nvSpPr>
        <p:spPr>
          <a:xfrm>
            <a:off x="-1" y="6450521"/>
            <a:ext cx="6758779" cy="1372080"/>
          </a:xfrm>
          <a:prstGeom prst="roundRect">
            <a:avLst>
              <a:gd name="adj" fmla="val 21667"/>
            </a:avLst>
          </a:prstGeom>
          <a:noFill/>
          <a:ln w="952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90873AB8-99DE-4D4E-BC7F-4CF71C9F329F}"/>
              </a:ext>
            </a:extLst>
          </p:cNvPr>
          <p:cNvSpPr/>
          <p:nvPr/>
        </p:nvSpPr>
        <p:spPr>
          <a:xfrm>
            <a:off x="4115099" y="6541689"/>
            <a:ext cx="2636142" cy="1240031"/>
          </a:xfrm>
          <a:prstGeom prst="wedgeRoundRectCallout">
            <a:avLst>
              <a:gd name="adj1" fmla="val -49326"/>
              <a:gd name="adj2" fmla="val -558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業種</a:t>
            </a:r>
            <a:r>
              <a:rPr kumimoji="1"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は問いません。</a:t>
            </a:r>
            <a:endParaRPr kumimoji="1" lang="en-US" altLang="ja-JP" sz="13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温室効果ガスの削減に直接・間接的に貢献する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『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新たに事業化</a:t>
            </a:r>
            <a:r>
              <a:rPr kumimoji="1" lang="en-US" altLang="ja-JP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』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する技術・製品・部品</a:t>
            </a:r>
            <a:r>
              <a:rPr kumimoji="1"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、生産工程システム</a:t>
            </a: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等の開発が対象となります。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100C4B0-37B4-481F-B3C2-E6FD8442B57F}"/>
              </a:ext>
            </a:extLst>
          </p:cNvPr>
          <p:cNvSpPr/>
          <p:nvPr/>
        </p:nvSpPr>
        <p:spPr>
          <a:xfrm>
            <a:off x="-4763" y="7891542"/>
            <a:ext cx="6858000" cy="331458"/>
          </a:xfrm>
          <a:prstGeom prst="rect">
            <a:avLst/>
          </a:prstGeom>
          <a:solidFill>
            <a:srgbClr val="0AD055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14300" algn="ctr">
              <a:lnSpc>
                <a:spcPts val="2400"/>
              </a:lnSpc>
            </a:pPr>
            <a:r>
              <a:rPr lang="ja-JP" altLang="en-US" sz="12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戦略的ものづくり</a:t>
            </a:r>
            <a:r>
              <a:rPr lang="ja-JP" altLang="ja-JP" sz="12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先進技術事業化支援事業補助金</a:t>
            </a:r>
            <a:r>
              <a:rPr lang="ja-JP" altLang="en-US" sz="1200" b="1" kern="100" dirty="0">
                <a:solidFill>
                  <a:srgbClr val="FFFFFF"/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に関するお</a:t>
            </a:r>
            <a:r>
              <a:rPr lang="ja-JP" altLang="en-US" sz="12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問合せ先</a:t>
            </a:r>
            <a:endParaRPr lang="ja-JP" sz="1200" b="1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1362</TotalTime>
  <Words>1021</Words>
  <Application>Microsoft Office PowerPoint</Application>
  <PresentationFormat>画面に合わせる (4:3)</PresentationFormat>
  <Paragraphs>108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Meiryo UI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yoshiko_yamashita</dc:creator>
  <cp:lastModifiedBy>yoshiyuki_kakizaki</cp:lastModifiedBy>
  <cp:revision>58</cp:revision>
  <cp:lastPrinted>2021-11-29T01:57:26Z</cp:lastPrinted>
  <dcterms:created xsi:type="dcterms:W3CDTF">2021-05-14T10:57:15Z</dcterms:created>
  <dcterms:modified xsi:type="dcterms:W3CDTF">2021-11-29T03:58:46Z</dcterms:modified>
</cp:coreProperties>
</file>