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4"/>
  </p:notesMasterIdLst>
  <p:sldIdLst>
    <p:sldId id="256" r:id="rId2"/>
    <p:sldId id="262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3" autoAdjust="0"/>
    <p:restoredTop sz="94660"/>
  </p:normalViewPr>
  <p:slideViewPr>
    <p:cSldViewPr snapToGrid="0">
      <p:cViewPr>
        <p:scale>
          <a:sx n="80" d="100"/>
          <a:sy n="80" d="100"/>
        </p:scale>
        <p:origin x="1686" y="-20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413DB2E-75A3-42D5-8553-9E637C888B62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C88B26E5-F624-4758-922B-6364BE8F3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79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1pPr>
    <a:lvl2pPr marL="359222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2pPr>
    <a:lvl3pPr marL="718444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3pPr>
    <a:lvl4pPr marL="1077666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4pPr>
    <a:lvl5pPr marL="1436888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5pPr>
    <a:lvl6pPr marL="1796110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6pPr>
    <a:lvl7pPr marL="2155332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7pPr>
    <a:lvl8pPr marL="2514554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8pPr>
    <a:lvl9pPr marL="2873776" algn="l" defTabSz="718444" rtl="0" eaLnBrk="1" latinLnBrk="0" hangingPunct="1">
      <a:defRPr kumimoji="1"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4888" y="1252538"/>
            <a:ext cx="2338387" cy="33813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7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67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14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52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3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6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789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37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62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120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15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8B1DD-4732-4763-A1FA-C18F6B955104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F847-8CE0-4D91-8992-DEE1E739A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5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4716B2F-34DA-4418-93AC-53D8C12E814E}"/>
              </a:ext>
            </a:extLst>
          </p:cNvPr>
          <p:cNvSpPr/>
          <p:nvPr/>
        </p:nvSpPr>
        <p:spPr>
          <a:xfrm>
            <a:off x="0" y="-44910"/>
            <a:ext cx="6858000" cy="216687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1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7C580B-6760-4FCF-B2CF-050AA25B1882}"/>
              </a:ext>
            </a:extLst>
          </p:cNvPr>
          <p:cNvSpPr txBox="1"/>
          <p:nvPr/>
        </p:nvSpPr>
        <p:spPr>
          <a:xfrm>
            <a:off x="-228599" y="232219"/>
            <a:ext cx="7086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補助金</a:t>
            </a:r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活用ミニセミナー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＆</a:t>
            </a:r>
            <a:r>
              <a:rPr kumimoji="1" lang="ja-JP" altLang="en-US" sz="2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相談会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F4A943-4D10-4A74-83ED-0F8B62834DE9}"/>
              </a:ext>
            </a:extLst>
          </p:cNvPr>
          <p:cNvSpPr txBox="1"/>
          <p:nvPr/>
        </p:nvSpPr>
        <p:spPr>
          <a:xfrm>
            <a:off x="46450" y="1085769"/>
            <a:ext cx="6765099" cy="101566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販路開拓</a:t>
            </a:r>
            <a:r>
              <a:rPr kumimoji="1" lang="ja-JP" altLang="en-US" sz="1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</a:t>
            </a:r>
            <a:r>
              <a:rPr kumimoji="1" lang="ja-JP" alt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設備投資</a:t>
            </a:r>
            <a:r>
              <a:rPr kumimoji="1" lang="ja-JP" altLang="en-US" sz="1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</a:t>
            </a:r>
            <a:r>
              <a:rPr kumimoji="1" lang="ja-JP" altLang="en-US" sz="1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業務効率化</a:t>
            </a:r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など、中小企業者、小規模事業者の方に是非知ってほしい補助制度について、わかりやすく説明します。</a:t>
            </a:r>
            <a:endParaRPr kumimoji="1" lang="en-US" altLang="ja-JP" sz="15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また、補助金の活用に向けた</a:t>
            </a:r>
            <a:r>
              <a:rPr kumimoji="1" lang="ja-JP" alt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経営相談会</a:t>
            </a:r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も併せて開催しますので、具体的な活用イメージを深めることもできます。</a:t>
            </a:r>
            <a:endParaRPr kumimoji="1" lang="en-US" altLang="ja-JP" sz="15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94AC55-2145-4076-897E-3DB02EA4C8A2}"/>
              </a:ext>
            </a:extLst>
          </p:cNvPr>
          <p:cNvSpPr txBox="1"/>
          <p:nvPr/>
        </p:nvSpPr>
        <p:spPr>
          <a:xfrm>
            <a:off x="1035680" y="5388816"/>
            <a:ext cx="366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県内の小規模事業者、中小企業者</a:t>
            </a:r>
            <a:endParaRPr kumimoji="1" lang="en-US" altLang="ja-JP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（各日 先着</a:t>
            </a:r>
            <a:r>
              <a:rPr kumimoji="1"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名程度）</a:t>
            </a:r>
            <a:endParaRPr kumimoji="1"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CD10925-53AC-4B27-97AC-D808BFFDF797}"/>
              </a:ext>
            </a:extLst>
          </p:cNvPr>
          <p:cNvSpPr txBox="1"/>
          <p:nvPr/>
        </p:nvSpPr>
        <p:spPr>
          <a:xfrm>
            <a:off x="1107389" y="7446869"/>
            <a:ext cx="565107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９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日（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火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）までに裏面により</a:t>
            </a:r>
            <a:endParaRPr kumimoji="1"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お申込みください。</a:t>
            </a:r>
            <a:endParaRPr kumimoji="1"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各開催日の前日までに参加</a:t>
            </a:r>
            <a:r>
              <a:rPr kumimoji="1"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URL</a:t>
            </a:r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を送ります。</a:t>
            </a:r>
            <a:endParaRPr kumimoji="1"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届かない場合は、お手数でも下記までご連絡ください。</a:t>
            </a:r>
            <a:endParaRPr kumimoji="1"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6999AD-9499-4F60-9972-381FCF4BB582}"/>
              </a:ext>
            </a:extLst>
          </p:cNvPr>
          <p:cNvSpPr txBox="1"/>
          <p:nvPr/>
        </p:nvSpPr>
        <p:spPr>
          <a:xfrm>
            <a:off x="1035681" y="6225489"/>
            <a:ext cx="420231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青森県よろず支援拠点</a:t>
            </a:r>
            <a:endParaRPr kumimoji="1" lang="en-US" altLang="ja-JP" sz="15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小野　隆良</a:t>
            </a:r>
            <a:r>
              <a:rPr kumimoji="1" lang="ja-JP" altLang="en-US" sz="15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コーディネーター</a:t>
            </a:r>
            <a:endParaRPr kumimoji="1" lang="en-US" altLang="ja-JP" sz="15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en-US" sz="1400" b="0" i="0" dirty="0">
                <a:effectLst/>
                <a:latin typeface="游ゴシック体"/>
              </a:rPr>
              <a:t>中小企業診断士、１級ファイナンシャル</a:t>
            </a:r>
            <a:endParaRPr lang="en-US" altLang="ja-JP" sz="1400" b="0" i="0" dirty="0">
              <a:effectLst/>
              <a:latin typeface="游ゴシック体"/>
            </a:endParaRPr>
          </a:p>
          <a:p>
            <a:r>
              <a:rPr lang="ja-JP" altLang="en-US" sz="1400" dirty="0">
                <a:latin typeface="游ゴシック体"/>
              </a:rPr>
              <a:t>　</a:t>
            </a:r>
            <a:r>
              <a:rPr lang="ja-JP" altLang="en-US" sz="1400" b="0" i="0" dirty="0">
                <a:effectLst/>
                <a:latin typeface="游ゴシック体"/>
              </a:rPr>
              <a:t>・プランニング技能士、社会保険労務士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F7C3412-3A93-48F1-AEBC-B0462EF20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97" b="98925" l="1909" r="96035">
                        <a14:foregroundMark x1="22173" y1="96057" x2="22173" y2="96057"/>
                        <a14:foregroundMark x1="11454" y1="96416" x2="11454" y2="96416"/>
                        <a14:foregroundMark x1="12335" y1="97252" x2="9985" y2="99044"/>
                        <a14:foregroundMark x1="3231" y1="97252" x2="1909" y2="95699"/>
                        <a14:foregroundMark x1="33480" y1="98327" x2="70925" y2="96774"/>
                        <a14:foregroundMark x1="86637" y1="95699" x2="96035" y2="95699"/>
                        <a14:foregroundMark x1="24523" y1="97611" x2="36123" y2="97611"/>
                        <a14:backgroundMark x1="27166" y1="82557" x2="19971" y2="792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296" y="5167538"/>
            <a:ext cx="1585840" cy="1949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38F85CE7-5741-404C-8040-915F92027BB4}"/>
              </a:ext>
            </a:extLst>
          </p:cNvPr>
          <p:cNvSpPr/>
          <p:nvPr/>
        </p:nvSpPr>
        <p:spPr>
          <a:xfrm>
            <a:off x="243863" y="5495659"/>
            <a:ext cx="720000" cy="48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対象者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12FD65E-D7D5-49D4-9055-C681BB9AC126}"/>
              </a:ext>
            </a:extLst>
          </p:cNvPr>
          <p:cNvSpPr/>
          <p:nvPr/>
        </p:nvSpPr>
        <p:spPr>
          <a:xfrm>
            <a:off x="243863" y="4801205"/>
            <a:ext cx="720000" cy="48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会場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DD0F834B-8046-4403-B53A-D3EED5BA2BE2}"/>
              </a:ext>
            </a:extLst>
          </p:cNvPr>
          <p:cNvSpPr/>
          <p:nvPr/>
        </p:nvSpPr>
        <p:spPr>
          <a:xfrm>
            <a:off x="243863" y="3744933"/>
            <a:ext cx="720000" cy="48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日時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C8732E2-FC4D-4463-8022-F624A9C638E4}"/>
              </a:ext>
            </a:extLst>
          </p:cNvPr>
          <p:cNvSpPr/>
          <p:nvPr/>
        </p:nvSpPr>
        <p:spPr>
          <a:xfrm>
            <a:off x="243863" y="7587291"/>
            <a:ext cx="720000" cy="48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申込み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0BD0BE40-F17A-48FC-9491-3B574918CD62}"/>
              </a:ext>
            </a:extLst>
          </p:cNvPr>
          <p:cNvSpPr/>
          <p:nvPr/>
        </p:nvSpPr>
        <p:spPr>
          <a:xfrm>
            <a:off x="243863" y="6444154"/>
            <a:ext cx="720000" cy="48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講師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E7DBDA97-65A7-4C48-ABEF-AAF28711B15B}"/>
              </a:ext>
            </a:extLst>
          </p:cNvPr>
          <p:cNvGrpSpPr/>
          <p:nvPr/>
        </p:nvGrpSpPr>
        <p:grpSpPr>
          <a:xfrm>
            <a:off x="243863" y="2225224"/>
            <a:ext cx="2160000" cy="536807"/>
            <a:chOff x="6599184" y="3235194"/>
            <a:chExt cx="2661193" cy="715742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814ABFD7-A36F-43B9-9652-E368699632B0}"/>
                </a:ext>
              </a:extLst>
            </p:cNvPr>
            <p:cNvSpPr/>
            <p:nvPr/>
          </p:nvSpPr>
          <p:spPr>
            <a:xfrm>
              <a:off x="6599184" y="3235194"/>
              <a:ext cx="2661193" cy="7157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61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8F8F929C-1C1F-4D5E-8DB7-E36ED5727A7C}"/>
                </a:ext>
              </a:extLst>
            </p:cNvPr>
            <p:cNvSpPr/>
            <p:nvPr/>
          </p:nvSpPr>
          <p:spPr>
            <a:xfrm>
              <a:off x="6744681" y="3263450"/>
              <a:ext cx="2487997" cy="62803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kumimoji="1"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持続化補助金</a:t>
              </a:r>
              <a:endPara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106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（販路開拓など）</a:t>
              </a:r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59F6C137-CE9A-47F8-97F0-4784F7667A33}"/>
              </a:ext>
            </a:extLst>
          </p:cNvPr>
          <p:cNvGrpSpPr/>
          <p:nvPr/>
        </p:nvGrpSpPr>
        <p:grpSpPr>
          <a:xfrm>
            <a:off x="4943900" y="2476387"/>
            <a:ext cx="1577586" cy="683706"/>
            <a:chOff x="2525387" y="-5273187"/>
            <a:chExt cx="2103448" cy="911607"/>
          </a:xfrm>
        </p:grpSpPr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91AFDD96-FA0F-470D-94FC-73DD2BE7F0AC}"/>
                </a:ext>
              </a:extLst>
            </p:cNvPr>
            <p:cNvCxnSpPr/>
            <p:nvPr/>
          </p:nvCxnSpPr>
          <p:spPr>
            <a:xfrm flipV="1">
              <a:off x="2648835" y="-4901907"/>
              <a:ext cx="1980000" cy="540327"/>
            </a:xfrm>
            <a:prstGeom prst="line">
              <a:avLst/>
            </a:prstGeom>
            <a:ln w="228600" cap="rnd"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13500000" scaled="1"/>
                <a:tileRect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6053C455-49B5-49B8-AFDE-F5EDE943D185}"/>
                </a:ext>
              </a:extLst>
            </p:cNvPr>
            <p:cNvSpPr txBox="1"/>
            <p:nvPr/>
          </p:nvSpPr>
          <p:spPr>
            <a:xfrm rot="20983761">
              <a:off x="2525387" y="-5273187"/>
              <a:ext cx="2092880" cy="677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700" dirty="0">
                  <a:solidFill>
                    <a:sysClr val="windowText" lastClr="000000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参加無料</a:t>
              </a:r>
              <a:endParaRPr kumimoji="1" lang="en-US" altLang="ja-JP" sz="2700" dirty="0">
                <a:solidFill>
                  <a:sysClr val="windowText" lastClr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ED99EFA-B428-4804-8CC1-A714632BC94F}"/>
              </a:ext>
            </a:extLst>
          </p:cNvPr>
          <p:cNvSpPr/>
          <p:nvPr/>
        </p:nvSpPr>
        <p:spPr>
          <a:xfrm>
            <a:off x="0" y="8697196"/>
            <a:ext cx="6858000" cy="12088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61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5A9DB99-B11F-4D6E-BFAD-73F7128BA0D7}"/>
              </a:ext>
            </a:extLst>
          </p:cNvPr>
          <p:cNvSpPr txBox="1"/>
          <p:nvPr/>
        </p:nvSpPr>
        <p:spPr>
          <a:xfrm>
            <a:off x="86267" y="8723764"/>
            <a:ext cx="6672196" cy="11541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（お問い合わせ）</a:t>
            </a:r>
            <a:endParaRPr kumimoji="1" lang="en-US" altLang="ja-JP" sz="1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青森県よろず支援拠点　</a:t>
            </a:r>
            <a:r>
              <a:rPr kumimoji="1" lang="en-US" altLang="ja-JP" sz="106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06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（公財）</a:t>
            </a:r>
            <a:r>
              <a:rPr kumimoji="1" lang="en-US" altLang="ja-JP" sz="106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21</a:t>
            </a:r>
            <a:r>
              <a:rPr kumimoji="1" lang="ja-JP" altLang="en-US" sz="106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あおもり産業総合支援センター</a:t>
            </a:r>
            <a:r>
              <a:rPr kumimoji="1" lang="en-US" altLang="ja-JP" sz="106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  <a:p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ＴＥＬ　 </a:t>
            </a:r>
            <a:r>
              <a:rPr kumimoji="1" lang="en-US" altLang="ja-JP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017-721-3787</a:t>
            </a:r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ＦＡＸ　</a:t>
            </a:r>
            <a:r>
              <a:rPr kumimoji="1" lang="en-US" altLang="ja-JP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017-721-2514</a:t>
            </a:r>
          </a:p>
          <a:p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Ｅ</a:t>
            </a:r>
            <a:r>
              <a:rPr kumimoji="1" lang="en-US" altLang="ja-JP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-mail</a:t>
            </a:r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</a:t>
            </a:r>
            <a:r>
              <a:rPr kumimoji="1" lang="en-US" altLang="ja-JP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aomori_yorozu2606@21aomori.or.jp</a:t>
            </a:r>
            <a:r>
              <a:rPr kumimoji="1"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kumimoji="1" lang="ja-JP" altLang="en-US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</a:t>
            </a:r>
            <a:endParaRPr kumimoji="1" lang="en-US" altLang="ja-JP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A881E556-79EB-4264-B236-0A47AD3598A4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000" y="-3941"/>
            <a:ext cx="1620000" cy="594000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ABCD663-C90F-4923-A79C-7D0AED3164A2}"/>
              </a:ext>
            </a:extLst>
          </p:cNvPr>
          <p:cNvSpPr txBox="1"/>
          <p:nvPr/>
        </p:nvSpPr>
        <p:spPr>
          <a:xfrm>
            <a:off x="1150058" y="4242482"/>
            <a:ext cx="5204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各開催日とも同じ内容ですので、ご都合がよい日にご参加いただけます。</a:t>
            </a:r>
            <a:endParaRPr kumimoji="1"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80232FF-7908-4D23-A978-F742F7A225F3}"/>
              </a:ext>
            </a:extLst>
          </p:cNvPr>
          <p:cNvSpPr txBox="1"/>
          <p:nvPr/>
        </p:nvSpPr>
        <p:spPr>
          <a:xfrm>
            <a:off x="1041885" y="3485368"/>
            <a:ext cx="5816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日（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水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r>
              <a:rPr kumimoji="1"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日（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木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）、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５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12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日（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金</a:t>
            </a:r>
            <a:r>
              <a:rPr kumimoji="1" lang="ja-JP" altLang="en-US" sz="18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kumimoji="1" lang="en-US" altLang="ja-JP" sz="18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各日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00 </a:t>
            </a:r>
            <a:r>
              <a:rPr kumimoji="1" lang="ja-JP" altLang="en-US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～</a:t>
            </a:r>
            <a:r>
              <a:rPr kumimoji="1" lang="ja-JP" altLang="en-US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：</a:t>
            </a:r>
            <a:r>
              <a:rPr kumimoji="1" lang="en-US" altLang="ja-JP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endParaRPr kumimoji="1" lang="en-US" altLang="ja-JP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EF0FCA-ADA6-42C8-AE3A-DAE26D1B06DF}"/>
              </a:ext>
            </a:extLst>
          </p:cNvPr>
          <p:cNvSpPr txBox="1"/>
          <p:nvPr/>
        </p:nvSpPr>
        <p:spPr>
          <a:xfrm>
            <a:off x="1035681" y="4825540"/>
            <a:ext cx="2347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オンライン開催</a:t>
            </a:r>
            <a:endParaRPr kumimoji="1" lang="ja-JP" altLang="en-US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E62841D-4C88-47A6-B2A8-078049437D2E}"/>
              </a:ext>
            </a:extLst>
          </p:cNvPr>
          <p:cNvGrpSpPr/>
          <p:nvPr/>
        </p:nvGrpSpPr>
        <p:grpSpPr>
          <a:xfrm>
            <a:off x="243863" y="2816413"/>
            <a:ext cx="2160000" cy="536807"/>
            <a:chOff x="6599184" y="3235194"/>
            <a:chExt cx="2661193" cy="715742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19F27D6C-6AEA-46A8-8DB7-72843EE5DCEA}"/>
                </a:ext>
              </a:extLst>
            </p:cNvPr>
            <p:cNvSpPr/>
            <p:nvPr/>
          </p:nvSpPr>
          <p:spPr>
            <a:xfrm>
              <a:off x="6599184" y="3235194"/>
              <a:ext cx="2661193" cy="7157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61" dirty="0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9B433107-F9AA-482E-B648-F07EB92C3FED}"/>
                </a:ext>
              </a:extLst>
            </p:cNvPr>
            <p:cNvSpPr/>
            <p:nvPr/>
          </p:nvSpPr>
          <p:spPr>
            <a:xfrm>
              <a:off x="6744681" y="3263450"/>
              <a:ext cx="2487997" cy="628034"/>
            </a:xfrm>
            <a:prstGeom prst="rect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kumimoji="1"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ＩＴ導入補助金</a:t>
              </a:r>
              <a:endPara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1061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（業務</a:t>
              </a:r>
              <a:r>
                <a:rPr kumimoji="1" lang="ja-JP" altLang="en-US" sz="106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効率・インボイス）</a:t>
              </a: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9E27DFA8-A2C7-4421-A90B-1DAEC583EE6C}"/>
              </a:ext>
            </a:extLst>
          </p:cNvPr>
          <p:cNvGrpSpPr/>
          <p:nvPr/>
        </p:nvGrpSpPr>
        <p:grpSpPr>
          <a:xfrm>
            <a:off x="2539952" y="2823716"/>
            <a:ext cx="2160000" cy="536807"/>
            <a:chOff x="6599184" y="3235194"/>
            <a:chExt cx="2661193" cy="715742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9319C8FB-8109-4BA8-89A8-2B9ABB56F955}"/>
                </a:ext>
              </a:extLst>
            </p:cNvPr>
            <p:cNvSpPr/>
            <p:nvPr/>
          </p:nvSpPr>
          <p:spPr>
            <a:xfrm>
              <a:off x="6599184" y="3235194"/>
              <a:ext cx="2661193" cy="715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61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49FAAAB5-4F03-4392-8B45-58B407089CAB}"/>
                </a:ext>
              </a:extLst>
            </p:cNvPr>
            <p:cNvSpPr/>
            <p:nvPr/>
          </p:nvSpPr>
          <p:spPr>
            <a:xfrm>
              <a:off x="6744681" y="3263450"/>
              <a:ext cx="2487997" cy="628034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kumimoji="1"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新事業展開促進補助金</a:t>
              </a:r>
              <a:r>
                <a:rPr kumimoji="1" lang="ja-JP" altLang="en-US" sz="106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（販路開拓コース）</a:t>
              </a:r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8AAEAA27-709C-40C2-AF59-7853EC77B9AF}"/>
              </a:ext>
            </a:extLst>
          </p:cNvPr>
          <p:cNvGrpSpPr/>
          <p:nvPr/>
        </p:nvGrpSpPr>
        <p:grpSpPr>
          <a:xfrm>
            <a:off x="2532649" y="2232858"/>
            <a:ext cx="2160000" cy="536807"/>
            <a:chOff x="6599184" y="3235194"/>
            <a:chExt cx="2661193" cy="715742"/>
          </a:xfrm>
        </p:grpSpPr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D43CD824-FF76-4DD5-B2AC-407911013749}"/>
                </a:ext>
              </a:extLst>
            </p:cNvPr>
            <p:cNvSpPr/>
            <p:nvPr/>
          </p:nvSpPr>
          <p:spPr>
            <a:xfrm>
              <a:off x="6599184" y="3235194"/>
              <a:ext cx="2661193" cy="71574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61" dirty="0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04CA8F1C-46E8-4200-A248-5349392A7886}"/>
                </a:ext>
              </a:extLst>
            </p:cNvPr>
            <p:cNvSpPr/>
            <p:nvPr/>
          </p:nvSpPr>
          <p:spPr>
            <a:xfrm>
              <a:off x="6744681" y="3263450"/>
              <a:ext cx="2487997" cy="628034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kumimoji="1"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ものづくり補助金</a:t>
              </a:r>
              <a:endParaRPr kumimoji="1"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106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（設備投資など）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118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6">
            <a:extLst>
              <a:ext uri="{FF2B5EF4-FFF2-40B4-BE49-F238E27FC236}">
                <a16:creationId xmlns:a16="http://schemas.microsoft.com/office/drawing/2014/main" id="{D9092FE7-90C5-4CBC-8EF5-DEB0177C4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67777"/>
              </p:ext>
            </p:extLst>
          </p:nvPr>
        </p:nvGraphicFramePr>
        <p:xfrm>
          <a:off x="705212" y="2267311"/>
          <a:ext cx="5622044" cy="5940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950">
                  <a:extLst>
                    <a:ext uri="{9D8B030D-6E8A-4147-A177-3AD203B41FA5}">
                      <a16:colId xmlns:a16="http://schemas.microsoft.com/office/drawing/2014/main" val="2213810174"/>
                    </a:ext>
                  </a:extLst>
                </a:gridCol>
                <a:gridCol w="1419649">
                  <a:extLst>
                    <a:ext uri="{9D8B030D-6E8A-4147-A177-3AD203B41FA5}">
                      <a16:colId xmlns:a16="http://schemas.microsoft.com/office/drawing/2014/main" val="4090116228"/>
                    </a:ext>
                  </a:extLst>
                </a:gridCol>
                <a:gridCol w="775398">
                  <a:extLst>
                    <a:ext uri="{9D8B030D-6E8A-4147-A177-3AD203B41FA5}">
                      <a16:colId xmlns:a16="http://schemas.microsoft.com/office/drawing/2014/main" val="1748166142"/>
                    </a:ext>
                  </a:extLst>
                </a:gridCol>
                <a:gridCol w="731683">
                  <a:extLst>
                    <a:ext uri="{9D8B030D-6E8A-4147-A177-3AD203B41FA5}">
                      <a16:colId xmlns:a16="http://schemas.microsoft.com/office/drawing/2014/main" val="40831811"/>
                    </a:ext>
                  </a:extLst>
                </a:gridCol>
                <a:gridCol w="1463364">
                  <a:extLst>
                    <a:ext uri="{9D8B030D-6E8A-4147-A177-3AD203B41FA5}">
                      <a16:colId xmlns:a16="http://schemas.microsoft.com/office/drawing/2014/main" val="1578904005"/>
                    </a:ext>
                  </a:extLst>
                </a:gridCol>
              </a:tblGrid>
              <a:tr h="542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企業・団体名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040793"/>
                  </a:ext>
                </a:extLst>
              </a:tr>
              <a:tr h="542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　　所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</a:p>
                  </a:txBody>
                  <a:tcPr marL="76655" marR="76655" marT="38327" marB="3832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003634"/>
                  </a:ext>
                </a:extLst>
              </a:tr>
              <a:tr h="542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085406"/>
                  </a:ext>
                </a:extLst>
              </a:tr>
              <a:tr h="542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</a:p>
                    <a:p>
                      <a:pPr algn="ctr"/>
                      <a:r>
                        <a:rPr kumimoji="1" lang="ja-JP" altLang="en-US" sz="1400" b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（必須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087743"/>
                  </a:ext>
                </a:extLst>
              </a:tr>
              <a:tr h="542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役職・氏名</a:t>
                      </a:r>
                    </a:p>
                  </a:txBody>
                  <a:tcPr marL="76655" marR="76655" marT="38327" marB="38327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  <a:p>
                      <a:endParaRPr kumimoji="1" lang="en-US" altLang="ja-JP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  <a:p>
                      <a:endParaRPr kumimoji="1" lang="ja-JP" altLang="en-US" dirty="0"/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609761"/>
                  </a:ext>
                </a:extLst>
              </a:tr>
              <a:tr h="542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参加希望日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該当項目に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☑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印</a:t>
                      </a:r>
                    </a:p>
                  </a:txBody>
                  <a:tcPr marL="76655" marR="76655" marT="38327" marB="383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0"/>
                        </a:lnSpc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水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0"/>
                        </a:lnSpc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0"/>
                        </a:lnSpc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金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76655" marR="76655" marT="38327" marB="38327" anchor="ctr"/>
                </a:tc>
                <a:extLst>
                  <a:ext uri="{0D108BD9-81ED-4DB2-BD59-A6C34878D82A}">
                    <a16:rowId xmlns:a16="http://schemas.microsoft.com/office/drawing/2014/main" val="1427002345"/>
                  </a:ext>
                </a:extLst>
              </a:tr>
              <a:tr h="8794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セミナー後の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相談会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該当項目に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☑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印</a:t>
                      </a:r>
                    </a:p>
                  </a:txBody>
                  <a:tcPr marL="76655" marR="76655" marT="38327" marB="38327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希望する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（下の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希望時間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相談内容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にも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ご記入ください）</a:t>
                      </a: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　希望しない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32692"/>
                  </a:ext>
                </a:extLst>
              </a:tr>
              <a:tr h="698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相談希望時間</a:t>
                      </a:r>
                    </a:p>
                    <a:p>
                      <a:pPr algn="ctr"/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該当項目に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☑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印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　１０：４５～　　　□　１５：００～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　１３：００～　　　□　何時でもよい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5832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　１４：００～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265557"/>
                  </a:ext>
                </a:extLst>
              </a:tr>
              <a:tr h="1106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相談内容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該当項目に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○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（複数可）</a:t>
                      </a:r>
                    </a:p>
                  </a:txBody>
                  <a:tcPr marL="76655" marR="76655" marT="38327" marB="38327" anchor="ctr"/>
                </a:tc>
                <a:tc gridSpan="4">
                  <a:txBody>
                    <a:bodyPr/>
                    <a:lstStyle/>
                    <a:p>
                      <a:endParaRPr kumimoji="1" lang="ja-JP" altLang="en-US" sz="1500" dirty="0"/>
                    </a:p>
                    <a:p>
                      <a:endParaRPr kumimoji="1" lang="ja-JP" altLang="en-US" sz="1500" dirty="0"/>
                    </a:p>
                  </a:txBody>
                  <a:tcPr marL="76655" marR="76655" marT="38327" marB="3832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42946"/>
                  </a:ext>
                </a:extLst>
              </a:tr>
            </a:tbl>
          </a:graphicData>
        </a:graphic>
      </p:graphicFrame>
      <p:graphicFrame>
        <p:nvGraphicFramePr>
          <p:cNvPr id="11" name="表 9">
            <a:extLst>
              <a:ext uri="{FF2B5EF4-FFF2-40B4-BE49-F238E27FC236}">
                <a16:creationId xmlns:a16="http://schemas.microsoft.com/office/drawing/2014/main" id="{A2FBB42B-42B5-4938-AA22-F29F7052F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532508"/>
              </p:ext>
            </p:extLst>
          </p:nvPr>
        </p:nvGraphicFramePr>
        <p:xfrm>
          <a:off x="359157" y="8314921"/>
          <a:ext cx="6280490" cy="14637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0490">
                  <a:extLst>
                    <a:ext uri="{9D8B030D-6E8A-4147-A177-3AD203B41FA5}">
                      <a16:colId xmlns:a16="http://schemas.microsoft.com/office/drawing/2014/main" val="3940563008"/>
                    </a:ext>
                  </a:extLst>
                </a:gridCol>
              </a:tblGrid>
              <a:tr h="1463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■お問合せ先：青森県よろず支援拠点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（２１あおもり産業総合支援センター内）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電話：０１７－７２１－３７８７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aomori_yorozu2606@21aomori.or.jp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https://www.21aomori.or.jp/yorozu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6655" marR="76655" marT="38327" marB="383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054168"/>
                  </a:ext>
                </a:extLst>
              </a:tr>
            </a:tbl>
          </a:graphicData>
        </a:graphic>
      </p:graphicFrame>
      <p:pic>
        <p:nvPicPr>
          <p:cNvPr id="16" name="図 15">
            <a:extLst>
              <a:ext uri="{FF2B5EF4-FFF2-40B4-BE49-F238E27FC236}">
                <a16:creationId xmlns:a16="http://schemas.microsoft.com/office/drawing/2014/main" id="{D17F4DB6-18CF-43F4-BD9B-7D16D0B85F54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68" y="8722350"/>
            <a:ext cx="331970" cy="30179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46D156A8-9156-4BEB-AA82-877FAAB3BD14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299" y="9092735"/>
            <a:ext cx="543222" cy="54361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E98B537-AE1C-456A-842F-35E1B2F32C21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10" y="8995509"/>
            <a:ext cx="754475" cy="75447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3136CDD-32C0-43C7-95C5-AFBD40787F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5281" y="7217103"/>
            <a:ext cx="4371975" cy="90725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7E0442-9308-4574-9B25-45736D271AE7}"/>
              </a:ext>
            </a:extLst>
          </p:cNvPr>
          <p:cNvSpPr txBox="1"/>
          <p:nvPr/>
        </p:nvSpPr>
        <p:spPr>
          <a:xfrm>
            <a:off x="359157" y="91000"/>
            <a:ext cx="54005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お申込み方法</a:t>
            </a:r>
            <a:r>
              <a:rPr kumimoji="1"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</a:p>
          <a:p>
            <a:r>
              <a:rPr kumimoji="1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①スマートフォンの方</a:t>
            </a:r>
            <a:endPara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右の二次元コード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から、メールにてお申込みください。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②それ以外の方</a:t>
            </a:r>
            <a:endPara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下記の必要事項にご記入の上、　</a:t>
            </a:r>
            <a:r>
              <a:rPr kumimoji="1" lang="en-US" altLang="ja-JP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aomori_yorozu2606@21aomori.or.jp</a:t>
            </a:r>
            <a:endParaRPr kumimoji="1" lang="en-US" altLang="ja-JP" sz="12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または、</a:t>
            </a:r>
            <a:r>
              <a:rPr kumimoji="1"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ＦＡＸ番号　</a:t>
            </a:r>
            <a:r>
              <a:rPr kumimoji="1" lang="en-US" altLang="ja-JP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017-721-2514</a:t>
            </a:r>
            <a:r>
              <a:rPr kumimoji="1"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まで送信してください。</a:t>
            </a:r>
            <a:endParaRPr kumimoji="1" lang="en-US" altLang="ja-JP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557D55-C27B-491E-965F-E3FB875068DB}"/>
              </a:ext>
            </a:extLst>
          </p:cNvPr>
          <p:cNvSpPr txBox="1"/>
          <p:nvPr/>
        </p:nvSpPr>
        <p:spPr>
          <a:xfrm>
            <a:off x="1370069" y="1542842"/>
            <a:ext cx="4292329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kumimoji="1" lang="ja-JP" altLang="en-US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補助金活用ミニセミナー＆相談会</a:t>
            </a:r>
            <a:r>
              <a:rPr kumimoji="1"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br>
              <a:rPr kumimoji="1" lang="en-US" altLang="ja-JP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参加申込書</a:t>
            </a:r>
            <a:endParaRPr kumimoji="1" lang="ja-JP" altLang="en-US" sz="1800" b="1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ja-JP" altLang="en-US" sz="105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52F63992-17BA-4627-B9A8-F1F08420A1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855" y="8720444"/>
            <a:ext cx="628786" cy="36214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DB04988-0A81-4C96-B3C0-6845E2D0A9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836" y="263073"/>
            <a:ext cx="914256" cy="914256"/>
          </a:xfrm>
          <a:prstGeom prst="rect">
            <a:avLst/>
          </a:prstGeom>
        </p:spPr>
      </p:pic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D163DBD-8DB1-44E0-82DA-9B19E970439E}"/>
              </a:ext>
            </a:extLst>
          </p:cNvPr>
          <p:cNvCxnSpPr/>
          <p:nvPr/>
        </p:nvCxnSpPr>
        <p:spPr>
          <a:xfrm>
            <a:off x="12032" y="1512091"/>
            <a:ext cx="6804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251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494</Words>
  <Application>Microsoft Office PowerPoint</Application>
  <PresentationFormat>A4 210 x 297 mm</PresentationFormat>
  <Paragraphs>77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HGSｺﾞｼｯｸM</vt:lpstr>
      <vt:lpstr>HGS創英角ｺﾞｼｯｸUB</vt:lpstr>
      <vt:lpstr>HG創英角ｺﾞｼｯｸUB</vt:lpstr>
      <vt:lpstr>メイリオ</vt:lpstr>
      <vt:lpstr>游ゴシック</vt:lpstr>
      <vt:lpstr>游ゴシック体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青森県よろず 支援拠点</dc:creator>
  <cp:lastModifiedBy>青森県よろず 支援拠点</cp:lastModifiedBy>
  <cp:revision>58</cp:revision>
  <cp:lastPrinted>2023-04-28T09:46:34Z</cp:lastPrinted>
  <dcterms:created xsi:type="dcterms:W3CDTF">2023-04-27T00:45:30Z</dcterms:created>
  <dcterms:modified xsi:type="dcterms:W3CDTF">2023-05-01T04:22:07Z</dcterms:modified>
</cp:coreProperties>
</file>