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6" r:id="rId2"/>
    <p:sldId id="257" r:id="rId3"/>
  </p:sldIdLst>
  <p:sldSz cx="7777163" cy="10909300"/>
  <p:notesSz cx="6888163" cy="10018713"/>
  <p:defaultTextStyle>
    <a:defPPr>
      <a:defRPr lang="ja-JP"/>
    </a:defPPr>
    <a:lvl1pPr marL="0" algn="l" defTabSz="1000902" rtl="0" eaLnBrk="1" latinLnBrk="0" hangingPunct="1">
      <a:defRPr kumimoji="1" sz="2000" kern="1200">
        <a:solidFill>
          <a:schemeClr val="tx1"/>
        </a:solidFill>
        <a:latin typeface="+mn-lt"/>
        <a:ea typeface="+mn-ea"/>
        <a:cs typeface="+mn-cs"/>
      </a:defRPr>
    </a:lvl1pPr>
    <a:lvl2pPr marL="500451" algn="l" defTabSz="1000902" rtl="0" eaLnBrk="1" latinLnBrk="0" hangingPunct="1">
      <a:defRPr kumimoji="1" sz="2000" kern="1200">
        <a:solidFill>
          <a:schemeClr val="tx1"/>
        </a:solidFill>
        <a:latin typeface="+mn-lt"/>
        <a:ea typeface="+mn-ea"/>
        <a:cs typeface="+mn-cs"/>
      </a:defRPr>
    </a:lvl2pPr>
    <a:lvl3pPr marL="1000902" algn="l" defTabSz="1000902" rtl="0" eaLnBrk="1" latinLnBrk="0" hangingPunct="1">
      <a:defRPr kumimoji="1" sz="2000" kern="1200">
        <a:solidFill>
          <a:schemeClr val="tx1"/>
        </a:solidFill>
        <a:latin typeface="+mn-lt"/>
        <a:ea typeface="+mn-ea"/>
        <a:cs typeface="+mn-cs"/>
      </a:defRPr>
    </a:lvl3pPr>
    <a:lvl4pPr marL="1501353" algn="l" defTabSz="1000902" rtl="0" eaLnBrk="1" latinLnBrk="0" hangingPunct="1">
      <a:defRPr kumimoji="1" sz="2000" kern="1200">
        <a:solidFill>
          <a:schemeClr val="tx1"/>
        </a:solidFill>
        <a:latin typeface="+mn-lt"/>
        <a:ea typeface="+mn-ea"/>
        <a:cs typeface="+mn-cs"/>
      </a:defRPr>
    </a:lvl4pPr>
    <a:lvl5pPr marL="2001804" algn="l" defTabSz="1000902" rtl="0" eaLnBrk="1" latinLnBrk="0" hangingPunct="1">
      <a:defRPr kumimoji="1" sz="2000" kern="1200">
        <a:solidFill>
          <a:schemeClr val="tx1"/>
        </a:solidFill>
        <a:latin typeface="+mn-lt"/>
        <a:ea typeface="+mn-ea"/>
        <a:cs typeface="+mn-cs"/>
      </a:defRPr>
    </a:lvl5pPr>
    <a:lvl6pPr marL="2502256" algn="l" defTabSz="1000902" rtl="0" eaLnBrk="1" latinLnBrk="0" hangingPunct="1">
      <a:defRPr kumimoji="1" sz="2000" kern="1200">
        <a:solidFill>
          <a:schemeClr val="tx1"/>
        </a:solidFill>
        <a:latin typeface="+mn-lt"/>
        <a:ea typeface="+mn-ea"/>
        <a:cs typeface="+mn-cs"/>
      </a:defRPr>
    </a:lvl6pPr>
    <a:lvl7pPr marL="3002707" algn="l" defTabSz="1000902" rtl="0" eaLnBrk="1" latinLnBrk="0" hangingPunct="1">
      <a:defRPr kumimoji="1" sz="2000" kern="1200">
        <a:solidFill>
          <a:schemeClr val="tx1"/>
        </a:solidFill>
        <a:latin typeface="+mn-lt"/>
        <a:ea typeface="+mn-ea"/>
        <a:cs typeface="+mn-cs"/>
      </a:defRPr>
    </a:lvl7pPr>
    <a:lvl8pPr marL="3503158" algn="l" defTabSz="1000902" rtl="0" eaLnBrk="1" latinLnBrk="0" hangingPunct="1">
      <a:defRPr kumimoji="1" sz="2000" kern="1200">
        <a:solidFill>
          <a:schemeClr val="tx1"/>
        </a:solidFill>
        <a:latin typeface="+mn-lt"/>
        <a:ea typeface="+mn-ea"/>
        <a:cs typeface="+mn-cs"/>
      </a:defRPr>
    </a:lvl8pPr>
    <a:lvl9pPr marL="4003609" algn="l" defTabSz="1000902"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7">
          <p15:clr>
            <a:srgbClr val="A4A3A4"/>
          </p15:clr>
        </p15:guide>
        <p15:guide id="2" pos="245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CEFF"/>
    <a:srgbClr val="79DCFF"/>
    <a:srgbClr val="7DDDFF"/>
    <a:srgbClr val="65D7FF"/>
    <a:srgbClr val="F9EEED"/>
    <a:srgbClr val="FFFFCC"/>
    <a:srgbClr val="66FF99"/>
    <a:srgbClr val="DEEF9B"/>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3" d="100"/>
          <a:sy n="43" d="100"/>
        </p:scale>
        <p:origin x="2346" y="66"/>
      </p:cViewPr>
      <p:guideLst>
        <p:guide orient="horz" pos="3437"/>
        <p:guide pos="245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84871" cy="500936"/>
          </a:xfrm>
          <a:prstGeom prst="rect">
            <a:avLst/>
          </a:prstGeom>
        </p:spPr>
        <p:txBody>
          <a:bodyPr vert="horz" lIns="93038" tIns="46519" rIns="93038" bIns="465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703" y="0"/>
            <a:ext cx="2984871" cy="500936"/>
          </a:xfrm>
          <a:prstGeom prst="rect">
            <a:avLst/>
          </a:prstGeom>
        </p:spPr>
        <p:txBody>
          <a:bodyPr vert="horz" lIns="93038" tIns="46519" rIns="93038" bIns="46519" rtlCol="0"/>
          <a:lstStyle>
            <a:lvl1pPr algn="r">
              <a:defRPr sz="1200"/>
            </a:lvl1pPr>
          </a:lstStyle>
          <a:p>
            <a:fld id="{43EB2BD7-8C8D-472E-96F8-ABC45443FB56}" type="datetimeFigureOut">
              <a:rPr kumimoji="1" lang="ja-JP" altLang="en-US" smtClean="0"/>
              <a:t>2022/6/8</a:t>
            </a:fld>
            <a:endParaRPr kumimoji="1" lang="ja-JP" altLang="en-US"/>
          </a:p>
        </p:txBody>
      </p:sp>
      <p:sp>
        <p:nvSpPr>
          <p:cNvPr id="4" name="スライド イメージ プレースホルダー 3"/>
          <p:cNvSpPr>
            <a:spLocks noGrp="1" noRot="1" noChangeAspect="1"/>
          </p:cNvSpPr>
          <p:nvPr>
            <p:ph type="sldImg" idx="2"/>
          </p:nvPr>
        </p:nvSpPr>
        <p:spPr>
          <a:xfrm>
            <a:off x="2105025" y="750888"/>
            <a:ext cx="2678113" cy="3757612"/>
          </a:xfrm>
          <a:prstGeom prst="rect">
            <a:avLst/>
          </a:prstGeom>
          <a:noFill/>
          <a:ln w="12700">
            <a:solidFill>
              <a:prstClr val="black"/>
            </a:solidFill>
          </a:ln>
        </p:spPr>
        <p:txBody>
          <a:bodyPr vert="horz" lIns="93038" tIns="46519" rIns="93038" bIns="46519" rtlCol="0" anchor="ctr"/>
          <a:lstStyle/>
          <a:p>
            <a:endParaRPr lang="ja-JP" altLang="en-US"/>
          </a:p>
        </p:txBody>
      </p:sp>
      <p:sp>
        <p:nvSpPr>
          <p:cNvPr id="5" name="ノート プレースホルダー 4"/>
          <p:cNvSpPr>
            <a:spLocks noGrp="1"/>
          </p:cNvSpPr>
          <p:nvPr>
            <p:ph type="body" sz="quarter" idx="3"/>
          </p:nvPr>
        </p:nvSpPr>
        <p:spPr>
          <a:xfrm>
            <a:off x="688817" y="4758890"/>
            <a:ext cx="5510530" cy="4508421"/>
          </a:xfrm>
          <a:prstGeom prst="rect">
            <a:avLst/>
          </a:prstGeom>
        </p:spPr>
        <p:txBody>
          <a:bodyPr vert="horz" lIns="93038" tIns="46519" rIns="93038" bIns="4651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516039"/>
            <a:ext cx="2984871" cy="500936"/>
          </a:xfrm>
          <a:prstGeom prst="rect">
            <a:avLst/>
          </a:prstGeom>
        </p:spPr>
        <p:txBody>
          <a:bodyPr vert="horz" lIns="93038" tIns="46519" rIns="93038" bIns="465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703" y="9516039"/>
            <a:ext cx="2984871" cy="500936"/>
          </a:xfrm>
          <a:prstGeom prst="rect">
            <a:avLst/>
          </a:prstGeom>
        </p:spPr>
        <p:txBody>
          <a:bodyPr vert="horz" lIns="93038" tIns="46519" rIns="93038" bIns="46519" rtlCol="0" anchor="b"/>
          <a:lstStyle>
            <a:lvl1pPr algn="r">
              <a:defRPr sz="1200"/>
            </a:lvl1pPr>
          </a:lstStyle>
          <a:p>
            <a:fld id="{493804ED-FB04-44DD-B3F1-2D4068E249F0}" type="slidenum">
              <a:rPr kumimoji="1" lang="ja-JP" altLang="en-US" smtClean="0"/>
              <a:t>‹#›</a:t>
            </a:fld>
            <a:endParaRPr kumimoji="1" lang="ja-JP" altLang="en-US"/>
          </a:p>
        </p:txBody>
      </p:sp>
    </p:spTree>
    <p:extLst>
      <p:ext uri="{BB962C8B-B14F-4D97-AF65-F5344CB8AC3E}">
        <p14:creationId xmlns:p14="http://schemas.microsoft.com/office/powerpoint/2010/main" val="37725483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93804ED-FB04-44DD-B3F1-2D4068E249F0}" type="slidenum">
              <a:rPr kumimoji="1" lang="ja-JP" altLang="en-US" smtClean="0"/>
              <a:t>1</a:t>
            </a:fld>
            <a:endParaRPr kumimoji="1" lang="ja-JP" altLang="en-US"/>
          </a:p>
        </p:txBody>
      </p:sp>
    </p:spTree>
    <p:extLst>
      <p:ext uri="{BB962C8B-B14F-4D97-AF65-F5344CB8AC3E}">
        <p14:creationId xmlns:p14="http://schemas.microsoft.com/office/powerpoint/2010/main" val="15310425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93804ED-FB04-44DD-B3F1-2D4068E249F0}" type="slidenum">
              <a:rPr kumimoji="1" lang="ja-JP" altLang="en-US" smtClean="0"/>
              <a:t>2</a:t>
            </a:fld>
            <a:endParaRPr kumimoji="1" lang="ja-JP" altLang="en-US"/>
          </a:p>
        </p:txBody>
      </p:sp>
    </p:spTree>
    <p:extLst>
      <p:ext uri="{BB962C8B-B14F-4D97-AF65-F5344CB8AC3E}">
        <p14:creationId xmlns:p14="http://schemas.microsoft.com/office/powerpoint/2010/main" val="14789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287" y="3388955"/>
            <a:ext cx="6610589" cy="233842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66575" y="6181936"/>
            <a:ext cx="5444014" cy="2787933"/>
          </a:xfrm>
        </p:spPr>
        <p:txBody>
          <a:bodyPr/>
          <a:lstStyle>
            <a:lvl1pPr marL="0" indent="0" algn="ctr">
              <a:buNone/>
              <a:defRPr>
                <a:solidFill>
                  <a:schemeClr val="tx1">
                    <a:tint val="75000"/>
                  </a:schemeClr>
                </a:solidFill>
              </a:defRPr>
            </a:lvl1pPr>
            <a:lvl2pPr marL="500451" indent="0" algn="ctr">
              <a:buNone/>
              <a:defRPr>
                <a:solidFill>
                  <a:schemeClr val="tx1">
                    <a:tint val="75000"/>
                  </a:schemeClr>
                </a:solidFill>
              </a:defRPr>
            </a:lvl2pPr>
            <a:lvl3pPr marL="1000902" indent="0" algn="ctr">
              <a:buNone/>
              <a:defRPr>
                <a:solidFill>
                  <a:schemeClr val="tx1">
                    <a:tint val="75000"/>
                  </a:schemeClr>
                </a:solidFill>
              </a:defRPr>
            </a:lvl3pPr>
            <a:lvl4pPr marL="1501353" indent="0" algn="ctr">
              <a:buNone/>
              <a:defRPr>
                <a:solidFill>
                  <a:schemeClr val="tx1">
                    <a:tint val="75000"/>
                  </a:schemeClr>
                </a:solidFill>
              </a:defRPr>
            </a:lvl4pPr>
            <a:lvl5pPr marL="2001804" indent="0" algn="ctr">
              <a:buNone/>
              <a:defRPr>
                <a:solidFill>
                  <a:schemeClr val="tx1">
                    <a:tint val="75000"/>
                  </a:schemeClr>
                </a:solidFill>
              </a:defRPr>
            </a:lvl5pPr>
            <a:lvl6pPr marL="2502256" indent="0" algn="ctr">
              <a:buNone/>
              <a:defRPr>
                <a:solidFill>
                  <a:schemeClr val="tx1">
                    <a:tint val="75000"/>
                  </a:schemeClr>
                </a:solidFill>
              </a:defRPr>
            </a:lvl6pPr>
            <a:lvl7pPr marL="3002707" indent="0" algn="ctr">
              <a:buNone/>
              <a:defRPr>
                <a:solidFill>
                  <a:schemeClr val="tx1">
                    <a:tint val="75000"/>
                  </a:schemeClr>
                </a:solidFill>
              </a:defRPr>
            </a:lvl7pPr>
            <a:lvl8pPr marL="3503158" indent="0" algn="ctr">
              <a:buNone/>
              <a:defRPr>
                <a:solidFill>
                  <a:schemeClr val="tx1">
                    <a:tint val="75000"/>
                  </a:schemeClr>
                </a:solidFill>
              </a:defRPr>
            </a:lvl8pPr>
            <a:lvl9pPr marL="400360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3962745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147442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638443" y="436880"/>
            <a:ext cx="1749861" cy="9308259"/>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88859" y="436880"/>
            <a:ext cx="5119966" cy="9308259"/>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1629560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1450379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342" y="7010236"/>
            <a:ext cx="6610589" cy="2166708"/>
          </a:xfrm>
        </p:spPr>
        <p:txBody>
          <a:bodyPr anchor="t"/>
          <a:lstStyle>
            <a:lvl1pPr algn="l">
              <a:defRPr sz="44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14342" y="4623828"/>
            <a:ext cx="6610589" cy="2386408"/>
          </a:xfrm>
        </p:spPr>
        <p:txBody>
          <a:bodyPr anchor="b"/>
          <a:lstStyle>
            <a:lvl1pPr marL="0" indent="0">
              <a:buNone/>
              <a:defRPr sz="2200">
                <a:solidFill>
                  <a:schemeClr val="tx1">
                    <a:tint val="75000"/>
                  </a:schemeClr>
                </a:solidFill>
              </a:defRPr>
            </a:lvl1pPr>
            <a:lvl2pPr marL="500451" indent="0">
              <a:buNone/>
              <a:defRPr sz="2000">
                <a:solidFill>
                  <a:schemeClr val="tx1">
                    <a:tint val="75000"/>
                  </a:schemeClr>
                </a:solidFill>
              </a:defRPr>
            </a:lvl2pPr>
            <a:lvl3pPr marL="1000902" indent="0">
              <a:buNone/>
              <a:defRPr sz="1800">
                <a:solidFill>
                  <a:schemeClr val="tx1">
                    <a:tint val="75000"/>
                  </a:schemeClr>
                </a:solidFill>
              </a:defRPr>
            </a:lvl3pPr>
            <a:lvl4pPr marL="1501353" indent="0">
              <a:buNone/>
              <a:defRPr sz="1500">
                <a:solidFill>
                  <a:schemeClr val="tx1">
                    <a:tint val="75000"/>
                  </a:schemeClr>
                </a:solidFill>
              </a:defRPr>
            </a:lvl4pPr>
            <a:lvl5pPr marL="2001804" indent="0">
              <a:buNone/>
              <a:defRPr sz="1500">
                <a:solidFill>
                  <a:schemeClr val="tx1">
                    <a:tint val="75000"/>
                  </a:schemeClr>
                </a:solidFill>
              </a:defRPr>
            </a:lvl5pPr>
            <a:lvl6pPr marL="2502256" indent="0">
              <a:buNone/>
              <a:defRPr sz="1500">
                <a:solidFill>
                  <a:schemeClr val="tx1">
                    <a:tint val="75000"/>
                  </a:schemeClr>
                </a:solidFill>
              </a:defRPr>
            </a:lvl6pPr>
            <a:lvl7pPr marL="3002707" indent="0">
              <a:buNone/>
              <a:defRPr sz="1500">
                <a:solidFill>
                  <a:schemeClr val="tx1">
                    <a:tint val="75000"/>
                  </a:schemeClr>
                </a:solidFill>
              </a:defRPr>
            </a:lvl7pPr>
            <a:lvl8pPr marL="3503158" indent="0">
              <a:buNone/>
              <a:defRPr sz="1500">
                <a:solidFill>
                  <a:schemeClr val="tx1">
                    <a:tint val="75000"/>
                  </a:schemeClr>
                </a:solidFill>
              </a:defRPr>
            </a:lvl8pPr>
            <a:lvl9pPr marL="4003609"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1323793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88858" y="2545505"/>
            <a:ext cx="3434914" cy="719963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953391" y="2545505"/>
            <a:ext cx="3434914" cy="7199634"/>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1226996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88858" y="2441967"/>
            <a:ext cx="3436264" cy="1017696"/>
          </a:xfrm>
        </p:spPr>
        <p:txBody>
          <a:bodyPr anchor="b"/>
          <a:lstStyle>
            <a:lvl1pPr marL="0" indent="0">
              <a:buNone/>
              <a:defRPr sz="2600" b="1"/>
            </a:lvl1pPr>
            <a:lvl2pPr marL="500451" indent="0">
              <a:buNone/>
              <a:defRPr sz="2200" b="1"/>
            </a:lvl2pPr>
            <a:lvl3pPr marL="1000902" indent="0">
              <a:buNone/>
              <a:defRPr sz="2000" b="1"/>
            </a:lvl3pPr>
            <a:lvl4pPr marL="1501353" indent="0">
              <a:buNone/>
              <a:defRPr sz="1800" b="1"/>
            </a:lvl4pPr>
            <a:lvl5pPr marL="2001804" indent="0">
              <a:buNone/>
              <a:defRPr sz="1800" b="1"/>
            </a:lvl5pPr>
            <a:lvl6pPr marL="2502256" indent="0">
              <a:buNone/>
              <a:defRPr sz="1800" b="1"/>
            </a:lvl6pPr>
            <a:lvl7pPr marL="3002707" indent="0">
              <a:buNone/>
              <a:defRPr sz="1800" b="1"/>
            </a:lvl7pPr>
            <a:lvl8pPr marL="3503158" indent="0">
              <a:buNone/>
              <a:defRPr sz="1800" b="1"/>
            </a:lvl8pPr>
            <a:lvl9pPr marL="4003609"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88858" y="3459664"/>
            <a:ext cx="3436264" cy="6285474"/>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950691" y="2441967"/>
            <a:ext cx="3437614" cy="1017696"/>
          </a:xfrm>
        </p:spPr>
        <p:txBody>
          <a:bodyPr anchor="b"/>
          <a:lstStyle>
            <a:lvl1pPr marL="0" indent="0">
              <a:buNone/>
              <a:defRPr sz="2600" b="1"/>
            </a:lvl1pPr>
            <a:lvl2pPr marL="500451" indent="0">
              <a:buNone/>
              <a:defRPr sz="2200" b="1"/>
            </a:lvl2pPr>
            <a:lvl3pPr marL="1000902" indent="0">
              <a:buNone/>
              <a:defRPr sz="2000" b="1"/>
            </a:lvl3pPr>
            <a:lvl4pPr marL="1501353" indent="0">
              <a:buNone/>
              <a:defRPr sz="1800" b="1"/>
            </a:lvl4pPr>
            <a:lvl5pPr marL="2001804" indent="0">
              <a:buNone/>
              <a:defRPr sz="1800" b="1"/>
            </a:lvl5pPr>
            <a:lvl6pPr marL="2502256" indent="0">
              <a:buNone/>
              <a:defRPr sz="1800" b="1"/>
            </a:lvl6pPr>
            <a:lvl7pPr marL="3002707" indent="0">
              <a:buNone/>
              <a:defRPr sz="1800" b="1"/>
            </a:lvl7pPr>
            <a:lvl8pPr marL="3503158" indent="0">
              <a:buNone/>
              <a:defRPr sz="1800" b="1"/>
            </a:lvl8pPr>
            <a:lvl9pPr marL="4003609"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950691" y="3459664"/>
            <a:ext cx="3437614" cy="6285474"/>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186658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3742768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171629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859" y="434351"/>
            <a:ext cx="2558633" cy="1848521"/>
          </a:xfrm>
        </p:spPr>
        <p:txBody>
          <a:bodyPr anchor="b"/>
          <a:lstStyle>
            <a:lvl1pPr algn="l">
              <a:defRPr sz="22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040655" y="434353"/>
            <a:ext cx="4347651" cy="9310786"/>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88859" y="2282874"/>
            <a:ext cx="2558633" cy="7462265"/>
          </a:xfrm>
        </p:spPr>
        <p:txBody>
          <a:bodyPr/>
          <a:lstStyle>
            <a:lvl1pPr marL="0" indent="0">
              <a:buNone/>
              <a:defRPr sz="1500"/>
            </a:lvl1pPr>
            <a:lvl2pPr marL="500451" indent="0">
              <a:buNone/>
              <a:defRPr sz="1300"/>
            </a:lvl2pPr>
            <a:lvl3pPr marL="1000902" indent="0">
              <a:buNone/>
              <a:defRPr sz="1100"/>
            </a:lvl3pPr>
            <a:lvl4pPr marL="1501353" indent="0">
              <a:buNone/>
              <a:defRPr sz="1000"/>
            </a:lvl4pPr>
            <a:lvl5pPr marL="2001804" indent="0">
              <a:buNone/>
              <a:defRPr sz="1000"/>
            </a:lvl5pPr>
            <a:lvl6pPr marL="2502256" indent="0">
              <a:buNone/>
              <a:defRPr sz="1000"/>
            </a:lvl6pPr>
            <a:lvl7pPr marL="3002707" indent="0">
              <a:buNone/>
              <a:defRPr sz="1000"/>
            </a:lvl7pPr>
            <a:lvl8pPr marL="3503158" indent="0">
              <a:buNone/>
              <a:defRPr sz="1000"/>
            </a:lvl8pPr>
            <a:lvl9pPr marL="40036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4031384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379" y="7636511"/>
            <a:ext cx="4666298" cy="901533"/>
          </a:xfrm>
        </p:spPr>
        <p:txBody>
          <a:bodyPr anchor="b"/>
          <a:lstStyle>
            <a:lvl1pPr algn="l">
              <a:defRPr sz="2200" b="1"/>
            </a:lvl1pPr>
          </a:lstStyle>
          <a:p>
            <a:r>
              <a:rPr kumimoji="1" lang="ja-JP" altLang="en-US"/>
              <a:t>マスター タイトルの書式設定</a:t>
            </a:r>
          </a:p>
        </p:txBody>
      </p:sp>
      <p:sp>
        <p:nvSpPr>
          <p:cNvPr id="3" name="図プレースホルダー 2"/>
          <p:cNvSpPr>
            <a:spLocks noGrp="1"/>
          </p:cNvSpPr>
          <p:nvPr>
            <p:ph type="pic" idx="1"/>
          </p:nvPr>
        </p:nvSpPr>
        <p:spPr>
          <a:xfrm>
            <a:off x="1524379" y="974765"/>
            <a:ext cx="4666298" cy="6545580"/>
          </a:xfrm>
        </p:spPr>
        <p:txBody>
          <a:bodyPr/>
          <a:lstStyle>
            <a:lvl1pPr marL="0" indent="0">
              <a:buNone/>
              <a:defRPr sz="3500"/>
            </a:lvl1pPr>
            <a:lvl2pPr marL="500451" indent="0">
              <a:buNone/>
              <a:defRPr sz="3100"/>
            </a:lvl2pPr>
            <a:lvl3pPr marL="1000902" indent="0">
              <a:buNone/>
              <a:defRPr sz="2600"/>
            </a:lvl3pPr>
            <a:lvl4pPr marL="1501353" indent="0">
              <a:buNone/>
              <a:defRPr sz="2200"/>
            </a:lvl4pPr>
            <a:lvl5pPr marL="2001804" indent="0">
              <a:buNone/>
              <a:defRPr sz="2200"/>
            </a:lvl5pPr>
            <a:lvl6pPr marL="2502256" indent="0">
              <a:buNone/>
              <a:defRPr sz="2200"/>
            </a:lvl6pPr>
            <a:lvl7pPr marL="3002707" indent="0">
              <a:buNone/>
              <a:defRPr sz="2200"/>
            </a:lvl7pPr>
            <a:lvl8pPr marL="3503158" indent="0">
              <a:buNone/>
              <a:defRPr sz="2200"/>
            </a:lvl8pPr>
            <a:lvl9pPr marL="4003609" indent="0">
              <a:buNone/>
              <a:defRPr sz="2200"/>
            </a:lvl9pPr>
          </a:lstStyle>
          <a:p>
            <a:endParaRPr kumimoji="1" lang="ja-JP" altLang="en-US"/>
          </a:p>
        </p:txBody>
      </p:sp>
      <p:sp>
        <p:nvSpPr>
          <p:cNvPr id="4" name="テキスト プレースホルダー 3"/>
          <p:cNvSpPr>
            <a:spLocks noGrp="1"/>
          </p:cNvSpPr>
          <p:nvPr>
            <p:ph type="body" sz="half" idx="2"/>
          </p:nvPr>
        </p:nvSpPr>
        <p:spPr>
          <a:xfrm>
            <a:off x="1524379" y="8538043"/>
            <a:ext cx="4666298" cy="1280327"/>
          </a:xfrm>
        </p:spPr>
        <p:txBody>
          <a:bodyPr/>
          <a:lstStyle>
            <a:lvl1pPr marL="0" indent="0">
              <a:buNone/>
              <a:defRPr sz="1500"/>
            </a:lvl1pPr>
            <a:lvl2pPr marL="500451" indent="0">
              <a:buNone/>
              <a:defRPr sz="1300"/>
            </a:lvl2pPr>
            <a:lvl3pPr marL="1000902" indent="0">
              <a:buNone/>
              <a:defRPr sz="1100"/>
            </a:lvl3pPr>
            <a:lvl4pPr marL="1501353" indent="0">
              <a:buNone/>
              <a:defRPr sz="1000"/>
            </a:lvl4pPr>
            <a:lvl5pPr marL="2001804" indent="0">
              <a:buNone/>
              <a:defRPr sz="1000"/>
            </a:lvl5pPr>
            <a:lvl6pPr marL="2502256" indent="0">
              <a:buNone/>
              <a:defRPr sz="1000"/>
            </a:lvl6pPr>
            <a:lvl7pPr marL="3002707" indent="0">
              <a:buNone/>
              <a:defRPr sz="1000"/>
            </a:lvl7pPr>
            <a:lvl8pPr marL="3503158" indent="0">
              <a:buNone/>
              <a:defRPr sz="1000"/>
            </a:lvl8pPr>
            <a:lvl9pPr marL="40036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B91BDBF-F1FE-40A8-BDE9-838104F933DC}" type="datetimeFigureOut">
              <a:rPr kumimoji="1" lang="ja-JP" altLang="en-US" smtClean="0"/>
              <a:t>2022/6/8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2166025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solidDmnd">
          <a:fgClr>
            <a:srgbClr val="F9EEED"/>
          </a:fgClr>
          <a:bgClr>
            <a:schemeClr val="bg1"/>
          </a:bgClr>
        </a:patt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858" y="436879"/>
            <a:ext cx="6999447" cy="1818216"/>
          </a:xfrm>
          <a:prstGeom prst="rect">
            <a:avLst/>
          </a:prstGeom>
        </p:spPr>
        <p:txBody>
          <a:bodyPr vert="horz" lIns="100090" tIns="50045" rIns="100090" bIns="5004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88858" y="2545505"/>
            <a:ext cx="6999447" cy="7199634"/>
          </a:xfrm>
          <a:prstGeom prst="rect">
            <a:avLst/>
          </a:prstGeom>
        </p:spPr>
        <p:txBody>
          <a:bodyPr vert="horz" lIns="100090" tIns="50045" rIns="100090" bIns="5004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88858" y="10111305"/>
            <a:ext cx="1814672" cy="580820"/>
          </a:xfrm>
          <a:prstGeom prst="rect">
            <a:avLst/>
          </a:prstGeom>
        </p:spPr>
        <p:txBody>
          <a:bodyPr vert="horz" lIns="100090" tIns="50045" rIns="100090" bIns="50045" rtlCol="0" anchor="ctr"/>
          <a:lstStyle>
            <a:lvl1pPr algn="l">
              <a:defRPr sz="1300">
                <a:solidFill>
                  <a:schemeClr val="tx1">
                    <a:tint val="75000"/>
                  </a:schemeClr>
                </a:solidFill>
              </a:defRPr>
            </a:lvl1pPr>
          </a:lstStyle>
          <a:p>
            <a:fld id="{CB91BDBF-F1FE-40A8-BDE9-838104F933DC}" type="datetimeFigureOut">
              <a:rPr kumimoji="1" lang="ja-JP" altLang="en-US" smtClean="0"/>
              <a:t>2022/6/8</a:t>
            </a:fld>
            <a:endParaRPr kumimoji="1" lang="ja-JP" altLang="en-US"/>
          </a:p>
        </p:txBody>
      </p:sp>
      <p:sp>
        <p:nvSpPr>
          <p:cNvPr id="5" name="フッター プレースホルダー 4"/>
          <p:cNvSpPr>
            <a:spLocks noGrp="1"/>
          </p:cNvSpPr>
          <p:nvPr>
            <p:ph type="ftr" sz="quarter" idx="3"/>
          </p:nvPr>
        </p:nvSpPr>
        <p:spPr>
          <a:xfrm>
            <a:off x="2657198" y="10111305"/>
            <a:ext cx="2462768" cy="580820"/>
          </a:xfrm>
          <a:prstGeom prst="rect">
            <a:avLst/>
          </a:prstGeom>
        </p:spPr>
        <p:txBody>
          <a:bodyPr vert="horz" lIns="100090" tIns="50045" rIns="100090" bIns="50045"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3634" y="10111305"/>
            <a:ext cx="1814672" cy="580820"/>
          </a:xfrm>
          <a:prstGeom prst="rect">
            <a:avLst/>
          </a:prstGeom>
        </p:spPr>
        <p:txBody>
          <a:bodyPr vert="horz" lIns="100090" tIns="50045" rIns="100090" bIns="50045" rtlCol="0" anchor="ctr"/>
          <a:lstStyle>
            <a:lvl1pPr algn="r">
              <a:defRPr sz="1300">
                <a:solidFill>
                  <a:schemeClr val="tx1">
                    <a:tint val="75000"/>
                  </a:schemeClr>
                </a:solidFill>
              </a:defRPr>
            </a:lvl1pPr>
          </a:lstStyle>
          <a:p>
            <a:fld id="{7A70BC44-8A14-40F9-B6EE-F5DD86F59973}" type="slidenum">
              <a:rPr kumimoji="1" lang="ja-JP" altLang="en-US" smtClean="0"/>
              <a:t>‹#›</a:t>
            </a:fld>
            <a:endParaRPr kumimoji="1" lang="ja-JP" altLang="en-US"/>
          </a:p>
        </p:txBody>
      </p:sp>
    </p:spTree>
    <p:extLst>
      <p:ext uri="{BB962C8B-B14F-4D97-AF65-F5344CB8AC3E}">
        <p14:creationId xmlns:p14="http://schemas.microsoft.com/office/powerpoint/2010/main" val="324784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0902" rtl="0" eaLnBrk="1" latinLnBrk="0" hangingPunct="1">
        <a:spcBef>
          <a:spcPct val="0"/>
        </a:spcBef>
        <a:buNone/>
        <a:defRPr kumimoji="1" sz="4800" kern="1200">
          <a:solidFill>
            <a:schemeClr val="tx1"/>
          </a:solidFill>
          <a:latin typeface="+mj-lt"/>
          <a:ea typeface="+mj-ea"/>
          <a:cs typeface="+mj-cs"/>
        </a:defRPr>
      </a:lvl1pPr>
    </p:titleStyle>
    <p:bodyStyle>
      <a:lvl1pPr marL="375338" indent="-375338" algn="l" defTabSz="1000902" rtl="0" eaLnBrk="1" latinLnBrk="0" hangingPunct="1">
        <a:spcBef>
          <a:spcPct val="20000"/>
        </a:spcBef>
        <a:buFont typeface="Arial" panose="020B0604020202020204" pitchFamily="34" charset="0"/>
        <a:buChar char="•"/>
        <a:defRPr kumimoji="1" sz="3500" kern="1200">
          <a:solidFill>
            <a:schemeClr val="tx1"/>
          </a:solidFill>
          <a:latin typeface="+mn-lt"/>
          <a:ea typeface="+mn-ea"/>
          <a:cs typeface="+mn-cs"/>
        </a:defRPr>
      </a:lvl1pPr>
      <a:lvl2pPr marL="813233" indent="-312782" algn="l" defTabSz="1000902"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2pPr>
      <a:lvl3pPr marL="1251128" indent="-250226" algn="l" defTabSz="1000902"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51579" indent="-250226" algn="l" defTabSz="1000902"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4pPr>
      <a:lvl5pPr marL="2252030" indent="-250226" algn="l" defTabSz="1000902"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5pPr>
      <a:lvl6pPr marL="2752481" indent="-250226" algn="l" defTabSz="1000902"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6pPr>
      <a:lvl7pPr marL="3252932" indent="-250226" algn="l" defTabSz="1000902"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7pPr>
      <a:lvl8pPr marL="3753383" indent="-250226" algn="l" defTabSz="1000902"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8pPr>
      <a:lvl9pPr marL="4253835" indent="-250226" algn="l" defTabSz="1000902" rtl="0" eaLnBrk="1" latinLnBrk="0" hangingPunct="1">
        <a:spcBef>
          <a:spcPct val="20000"/>
        </a:spcBef>
        <a:buFont typeface="Arial" panose="020B0604020202020204" pitchFamily="34" charset="0"/>
        <a:buChar char="•"/>
        <a:defRPr kumimoji="1" sz="2200" kern="1200">
          <a:solidFill>
            <a:schemeClr val="tx1"/>
          </a:solidFill>
          <a:latin typeface="+mn-lt"/>
          <a:ea typeface="+mn-ea"/>
          <a:cs typeface="+mn-cs"/>
        </a:defRPr>
      </a:lvl9pPr>
    </p:bodyStyle>
    <p:otherStyle>
      <a:defPPr>
        <a:defRPr lang="ja-JP"/>
      </a:defPPr>
      <a:lvl1pPr marL="0" algn="l" defTabSz="1000902" rtl="0" eaLnBrk="1" latinLnBrk="0" hangingPunct="1">
        <a:defRPr kumimoji="1" sz="2000" kern="1200">
          <a:solidFill>
            <a:schemeClr val="tx1"/>
          </a:solidFill>
          <a:latin typeface="+mn-lt"/>
          <a:ea typeface="+mn-ea"/>
          <a:cs typeface="+mn-cs"/>
        </a:defRPr>
      </a:lvl1pPr>
      <a:lvl2pPr marL="500451" algn="l" defTabSz="1000902" rtl="0" eaLnBrk="1" latinLnBrk="0" hangingPunct="1">
        <a:defRPr kumimoji="1" sz="2000" kern="1200">
          <a:solidFill>
            <a:schemeClr val="tx1"/>
          </a:solidFill>
          <a:latin typeface="+mn-lt"/>
          <a:ea typeface="+mn-ea"/>
          <a:cs typeface="+mn-cs"/>
        </a:defRPr>
      </a:lvl2pPr>
      <a:lvl3pPr marL="1000902" algn="l" defTabSz="1000902" rtl="0" eaLnBrk="1" latinLnBrk="0" hangingPunct="1">
        <a:defRPr kumimoji="1" sz="2000" kern="1200">
          <a:solidFill>
            <a:schemeClr val="tx1"/>
          </a:solidFill>
          <a:latin typeface="+mn-lt"/>
          <a:ea typeface="+mn-ea"/>
          <a:cs typeface="+mn-cs"/>
        </a:defRPr>
      </a:lvl3pPr>
      <a:lvl4pPr marL="1501353" algn="l" defTabSz="1000902" rtl="0" eaLnBrk="1" latinLnBrk="0" hangingPunct="1">
        <a:defRPr kumimoji="1" sz="2000" kern="1200">
          <a:solidFill>
            <a:schemeClr val="tx1"/>
          </a:solidFill>
          <a:latin typeface="+mn-lt"/>
          <a:ea typeface="+mn-ea"/>
          <a:cs typeface="+mn-cs"/>
        </a:defRPr>
      </a:lvl4pPr>
      <a:lvl5pPr marL="2001804" algn="l" defTabSz="1000902" rtl="0" eaLnBrk="1" latinLnBrk="0" hangingPunct="1">
        <a:defRPr kumimoji="1" sz="2000" kern="1200">
          <a:solidFill>
            <a:schemeClr val="tx1"/>
          </a:solidFill>
          <a:latin typeface="+mn-lt"/>
          <a:ea typeface="+mn-ea"/>
          <a:cs typeface="+mn-cs"/>
        </a:defRPr>
      </a:lvl5pPr>
      <a:lvl6pPr marL="2502256" algn="l" defTabSz="1000902" rtl="0" eaLnBrk="1" latinLnBrk="0" hangingPunct="1">
        <a:defRPr kumimoji="1" sz="2000" kern="1200">
          <a:solidFill>
            <a:schemeClr val="tx1"/>
          </a:solidFill>
          <a:latin typeface="+mn-lt"/>
          <a:ea typeface="+mn-ea"/>
          <a:cs typeface="+mn-cs"/>
        </a:defRPr>
      </a:lvl6pPr>
      <a:lvl7pPr marL="3002707" algn="l" defTabSz="1000902" rtl="0" eaLnBrk="1" latinLnBrk="0" hangingPunct="1">
        <a:defRPr kumimoji="1" sz="2000" kern="1200">
          <a:solidFill>
            <a:schemeClr val="tx1"/>
          </a:solidFill>
          <a:latin typeface="+mn-lt"/>
          <a:ea typeface="+mn-ea"/>
          <a:cs typeface="+mn-cs"/>
        </a:defRPr>
      </a:lvl7pPr>
      <a:lvl8pPr marL="3503158" algn="l" defTabSz="1000902" rtl="0" eaLnBrk="1" latinLnBrk="0" hangingPunct="1">
        <a:defRPr kumimoji="1" sz="2000" kern="1200">
          <a:solidFill>
            <a:schemeClr val="tx1"/>
          </a:solidFill>
          <a:latin typeface="+mn-lt"/>
          <a:ea typeface="+mn-ea"/>
          <a:cs typeface="+mn-cs"/>
        </a:defRPr>
      </a:lvl8pPr>
      <a:lvl9pPr marL="4003609" algn="l" defTabSz="1000902"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5251" y="5022602"/>
            <a:ext cx="7762694" cy="3180255"/>
          </a:xfrm>
          <a:prstGeom prst="rect">
            <a:avLst/>
          </a:prstGeom>
          <a:ln>
            <a:noFill/>
          </a:ln>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 name="正方形/長方形 3"/>
          <p:cNvSpPr/>
          <p:nvPr/>
        </p:nvSpPr>
        <p:spPr>
          <a:xfrm>
            <a:off x="996164" y="10421447"/>
            <a:ext cx="6396088" cy="207452"/>
          </a:xfrm>
          <a:prstGeom prst="rect">
            <a:avLst/>
          </a:prstGeom>
        </p:spPr>
        <p:txBody>
          <a:bodyPr wrap="square" lIns="0" tIns="0" rIns="0" bIns="0" anchor="t">
            <a:noAutofit/>
          </a:bodyPr>
          <a:lstStyle/>
          <a:p>
            <a:pPr marL="450000" indent="-450000">
              <a:lnSpc>
                <a:spcPct val="110000"/>
              </a:lnSpc>
              <a:spcAft>
                <a:spcPts val="100"/>
              </a:spcAft>
            </a:pPr>
            <a:r>
              <a:rPr lang="ja-JP" altLang="en-US" sz="1100" b="1" dirty="0">
                <a:solidFill>
                  <a:srgbClr val="2F2F2F"/>
                </a:solidFill>
                <a:latin typeface="メイリオ" panose="020B0604030504040204" pitchFamily="50" charset="-128"/>
                <a:ea typeface="メイリオ" panose="020B0604030504040204" pitchFamily="50" charset="-128"/>
                <a:cs typeface="MS PGothic" charset="-128"/>
              </a:rPr>
              <a:t>　</a:t>
            </a:r>
            <a:r>
              <a:rPr lang="en-US" altLang="ja-JP" sz="1100" b="1" dirty="0">
                <a:solidFill>
                  <a:srgbClr val="2F2F2F"/>
                </a:solidFill>
                <a:latin typeface="メイリオ" panose="020B0604030504040204" pitchFamily="50" charset="-128"/>
                <a:ea typeface="メイリオ" panose="020B0604030504040204" pitchFamily="50" charset="-128"/>
                <a:cs typeface="MS PGothic" charset="-128"/>
              </a:rPr>
              <a:t>【</a:t>
            </a:r>
            <a:r>
              <a:rPr lang="ja-JP" altLang="en-US" sz="1100" b="1" dirty="0">
                <a:solidFill>
                  <a:srgbClr val="2F2F2F"/>
                </a:solidFill>
                <a:latin typeface="メイリオ" panose="020B0604030504040204" pitchFamily="50" charset="-128"/>
                <a:ea typeface="メイリオ" panose="020B0604030504040204" pitchFamily="50" charset="-128"/>
                <a:cs typeface="MS PGothic" charset="-128"/>
              </a:rPr>
              <a:t>主催</a:t>
            </a:r>
            <a:r>
              <a:rPr lang="en-US" altLang="ja-JP" sz="1100" b="1" dirty="0">
                <a:solidFill>
                  <a:srgbClr val="2F2F2F"/>
                </a:solidFill>
                <a:latin typeface="メイリオ" panose="020B0604030504040204" pitchFamily="50" charset="-128"/>
                <a:ea typeface="メイリオ" panose="020B0604030504040204" pitchFamily="50" charset="-128"/>
                <a:cs typeface="MS PGothic" charset="-128"/>
              </a:rPr>
              <a:t>】</a:t>
            </a:r>
            <a:r>
              <a:rPr lang="ja-JP" altLang="en-US" sz="1100" b="1" dirty="0">
                <a:solidFill>
                  <a:srgbClr val="2F2F2F"/>
                </a:solidFill>
                <a:latin typeface="メイリオ" panose="020B0604030504040204" pitchFamily="50" charset="-128"/>
                <a:ea typeface="メイリオ" panose="020B0604030504040204" pitchFamily="50" charset="-128"/>
                <a:cs typeface="MS PGothic" charset="-128"/>
              </a:rPr>
              <a:t>日本政策金融公庫国民生活事業</a:t>
            </a:r>
            <a:r>
              <a:rPr lang="en-US" altLang="ja-JP" sz="1100" b="1" dirty="0">
                <a:solidFill>
                  <a:srgbClr val="2F2F2F"/>
                </a:solidFill>
                <a:latin typeface="メイリオ" panose="020B0604030504040204" pitchFamily="50" charset="-128"/>
                <a:ea typeface="メイリオ" panose="020B0604030504040204" pitchFamily="50" charset="-128"/>
                <a:cs typeface="MS PGothic" charset="-128"/>
              </a:rPr>
              <a:t>【</a:t>
            </a:r>
            <a:r>
              <a:rPr lang="ja-JP" altLang="en-US" sz="1100" b="1" dirty="0">
                <a:solidFill>
                  <a:srgbClr val="2F2F2F"/>
                </a:solidFill>
                <a:latin typeface="メイリオ" panose="020B0604030504040204" pitchFamily="50" charset="-128"/>
                <a:ea typeface="メイリオ" panose="020B0604030504040204" pitchFamily="50" charset="-128"/>
                <a:cs typeface="MS PGothic" charset="-128"/>
              </a:rPr>
              <a:t>共催</a:t>
            </a:r>
            <a:r>
              <a:rPr lang="en-US" altLang="ja-JP" sz="1100" b="1" dirty="0">
                <a:solidFill>
                  <a:srgbClr val="2F2F2F"/>
                </a:solidFill>
                <a:latin typeface="メイリオ" panose="020B0604030504040204" pitchFamily="50" charset="-128"/>
                <a:ea typeface="メイリオ" panose="020B0604030504040204" pitchFamily="50" charset="-128"/>
                <a:cs typeface="MS PGothic" charset="-128"/>
              </a:rPr>
              <a:t>】</a:t>
            </a:r>
            <a:r>
              <a:rPr lang="ja-JP" altLang="en-US" sz="1100" b="1" dirty="0">
                <a:solidFill>
                  <a:srgbClr val="2F2F2F"/>
                </a:solidFill>
                <a:latin typeface="メイリオ" panose="020B0604030504040204" pitchFamily="50" charset="-128"/>
                <a:ea typeface="メイリオ" panose="020B0604030504040204" pitchFamily="50" charset="-128"/>
                <a:cs typeface="MS PGothic" charset="-128"/>
              </a:rPr>
              <a:t>中小企業庁 青森県よろず支援拠点</a:t>
            </a:r>
          </a:p>
        </p:txBody>
      </p:sp>
      <p:cxnSp>
        <p:nvCxnSpPr>
          <p:cNvPr id="79" name="直線コネクタ 78"/>
          <p:cNvCxnSpPr/>
          <p:nvPr/>
        </p:nvCxnSpPr>
        <p:spPr>
          <a:xfrm>
            <a:off x="72157" y="10284196"/>
            <a:ext cx="7632998" cy="0"/>
          </a:xfrm>
          <a:prstGeom prst="line">
            <a:avLst/>
          </a:prstGeom>
          <a:ln>
            <a:solidFill>
              <a:schemeClr val="accent2">
                <a:lumMod val="50000"/>
              </a:schemeClr>
            </a:solidFill>
          </a:ln>
        </p:spPr>
        <p:style>
          <a:lnRef idx="2">
            <a:schemeClr val="accent2"/>
          </a:lnRef>
          <a:fillRef idx="0">
            <a:schemeClr val="accent2"/>
          </a:fillRef>
          <a:effectRef idx="1">
            <a:schemeClr val="accent2"/>
          </a:effectRef>
          <a:fontRef idx="minor">
            <a:schemeClr val="tx1"/>
          </a:fontRef>
        </p:style>
      </p:cxnSp>
      <p:sp>
        <p:nvSpPr>
          <p:cNvPr id="23" name="テキスト ボックス 22"/>
          <p:cNvSpPr txBox="1"/>
          <p:nvPr/>
        </p:nvSpPr>
        <p:spPr>
          <a:xfrm>
            <a:off x="4261650" y="8312751"/>
            <a:ext cx="3240340" cy="648071"/>
          </a:xfrm>
          <a:prstGeom prst="rect">
            <a:avLst/>
          </a:prstGeom>
          <a:noFill/>
        </p:spPr>
        <p:txBody>
          <a:bodyPr wrap="none" lIns="0" tIns="0" rIns="0" bIns="0" rtlCol="0" anchor="ctr">
            <a:noAutofit/>
          </a:bodyPr>
          <a:lstStyle/>
          <a:p>
            <a:endParaRPr lang="ja-JP" altLang="is-IS" sz="1000" b="1" dirty="0">
              <a:latin typeface="Meiryo" charset="-128"/>
              <a:ea typeface="Meiryo" charset="-128"/>
              <a:cs typeface="Meiryo" charset="-128"/>
            </a:endParaRPr>
          </a:p>
          <a:p>
            <a:r>
              <a:rPr lang="ja-JP" altLang="en-US" sz="3000" b="1" dirty="0">
                <a:latin typeface="Meiryo" charset="-128"/>
                <a:ea typeface="Meiryo" charset="-128"/>
                <a:cs typeface="Meiryo" charset="-128"/>
              </a:rPr>
              <a:t> </a:t>
            </a:r>
            <a:r>
              <a:rPr lang="en-US" altLang="ja-JP" sz="3000" b="1" dirty="0">
                <a:latin typeface="Meiryo" charset="-128"/>
                <a:ea typeface="Meiryo" charset="-128"/>
                <a:cs typeface="Meiryo" charset="-128"/>
              </a:rPr>
              <a:t>10:00</a:t>
            </a:r>
            <a:r>
              <a:rPr lang="ja-JP" altLang="is-IS" sz="3000" b="1" dirty="0">
                <a:latin typeface="Meiryo" charset="-128"/>
                <a:ea typeface="Meiryo" charset="-128"/>
                <a:cs typeface="Meiryo" charset="-128"/>
              </a:rPr>
              <a:t>～</a:t>
            </a:r>
            <a:r>
              <a:rPr lang="en-US" altLang="ja-JP" sz="3000" b="1" dirty="0">
                <a:latin typeface="Meiryo" charset="-128"/>
                <a:ea typeface="Meiryo" charset="-128"/>
                <a:cs typeface="Meiryo" charset="-128"/>
              </a:rPr>
              <a:t>16</a:t>
            </a:r>
            <a:r>
              <a:rPr lang="is-IS" altLang="ja-JP" sz="3000" b="1" dirty="0">
                <a:latin typeface="Meiryo" charset="-128"/>
                <a:ea typeface="Meiryo" charset="-128"/>
                <a:cs typeface="Meiryo" charset="-128"/>
              </a:rPr>
              <a:t>:</a:t>
            </a:r>
            <a:r>
              <a:rPr lang="en-US" altLang="ja-JP" sz="3000" b="1" dirty="0">
                <a:latin typeface="Meiryo" charset="-128"/>
                <a:ea typeface="Meiryo" charset="-128"/>
                <a:cs typeface="Meiryo" charset="-128"/>
              </a:rPr>
              <a:t>00</a:t>
            </a:r>
            <a:endParaRPr lang="is-IS" altLang="ja-JP" sz="3000" b="1" dirty="0">
              <a:latin typeface="Meiryo" charset="-128"/>
              <a:ea typeface="Meiryo" charset="-128"/>
              <a:cs typeface="Meiryo" charset="-128"/>
            </a:endParaRPr>
          </a:p>
        </p:txBody>
      </p:sp>
      <p:sp>
        <p:nvSpPr>
          <p:cNvPr id="60" name="正方形/長方形 59"/>
          <p:cNvSpPr/>
          <p:nvPr/>
        </p:nvSpPr>
        <p:spPr>
          <a:xfrm>
            <a:off x="0" y="846138"/>
            <a:ext cx="7777163" cy="218810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lnSpc>
                <a:spcPts val="8500"/>
              </a:lnSpc>
            </a:pPr>
            <a:r>
              <a:rPr lang="ja-JP" altLang="en-US" sz="6000" b="1" spc="50" dirty="0">
                <a:ln w="11430"/>
                <a:solidFill>
                  <a:schemeClr val="accent2">
                    <a:lumMod val="75000"/>
                  </a:schemeClr>
                </a:solidFill>
                <a:effectLst>
                  <a:glow rad="63500">
                    <a:schemeClr val="accent2">
                      <a:satMod val="175000"/>
                      <a:alpha val="40000"/>
                    </a:schemeClr>
                  </a:glow>
                  <a:outerShdw blurRad="76200" dist="50800" dir="5400000" algn="tl" rotWithShape="0">
                    <a:srgbClr val="000000">
                      <a:alpha val="65000"/>
                    </a:srgbClr>
                  </a:outerShdw>
                </a:effectLst>
              </a:rPr>
              <a:t>青森県よろず相談会</a:t>
            </a:r>
            <a:endParaRPr lang="en-US" altLang="ja-JP" sz="6000" b="1" spc="50" dirty="0">
              <a:ln w="11430"/>
              <a:solidFill>
                <a:schemeClr val="accent2">
                  <a:lumMod val="75000"/>
                </a:schemeClr>
              </a:solidFill>
              <a:effectLst>
                <a:glow rad="63500">
                  <a:schemeClr val="accent2">
                    <a:satMod val="175000"/>
                    <a:alpha val="40000"/>
                  </a:schemeClr>
                </a:glow>
                <a:outerShdw blurRad="76200" dist="50800" dir="5400000" algn="tl" rotWithShape="0">
                  <a:srgbClr val="000000">
                    <a:alpha val="65000"/>
                  </a:srgbClr>
                </a:outerShdw>
              </a:effectLst>
            </a:endParaRPr>
          </a:p>
          <a:p>
            <a:pPr algn="ctr">
              <a:lnSpc>
                <a:spcPts val="8500"/>
              </a:lnSpc>
            </a:pPr>
            <a:r>
              <a:rPr lang="en-US" altLang="ja-JP" sz="6000" b="1" spc="50" dirty="0">
                <a:ln w="11430"/>
                <a:solidFill>
                  <a:schemeClr val="accent2">
                    <a:lumMod val="75000"/>
                  </a:schemeClr>
                </a:solidFill>
                <a:effectLst>
                  <a:glow rad="63500">
                    <a:schemeClr val="accent2">
                      <a:satMod val="175000"/>
                      <a:alpha val="40000"/>
                    </a:schemeClr>
                  </a:glow>
                  <a:outerShdw blurRad="76200" dist="50800" dir="5400000" algn="tl" rotWithShape="0">
                    <a:srgbClr val="000000">
                      <a:alpha val="65000"/>
                    </a:srgbClr>
                  </a:outerShdw>
                </a:effectLst>
              </a:rPr>
              <a:t>in </a:t>
            </a:r>
            <a:r>
              <a:rPr lang="ja-JP" altLang="en-US" sz="6000" b="1" spc="50" dirty="0">
                <a:ln w="11430"/>
                <a:solidFill>
                  <a:schemeClr val="accent2">
                    <a:lumMod val="75000"/>
                  </a:schemeClr>
                </a:solidFill>
                <a:effectLst>
                  <a:glow rad="63500">
                    <a:schemeClr val="accent2">
                      <a:satMod val="175000"/>
                      <a:alpha val="40000"/>
                    </a:schemeClr>
                  </a:glow>
                  <a:outerShdw blurRad="76200" dist="50800" dir="5400000" algn="tl" rotWithShape="0">
                    <a:srgbClr val="000000">
                      <a:alpha val="65000"/>
                    </a:srgbClr>
                  </a:outerShdw>
                </a:effectLst>
              </a:rPr>
              <a:t>八戸</a:t>
            </a:r>
          </a:p>
        </p:txBody>
      </p:sp>
      <p:sp>
        <p:nvSpPr>
          <p:cNvPr id="65" name="正方形/長方形 64"/>
          <p:cNvSpPr/>
          <p:nvPr/>
        </p:nvSpPr>
        <p:spPr>
          <a:xfrm>
            <a:off x="216382" y="270074"/>
            <a:ext cx="7444667"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2400" b="1" dirty="0">
                <a:ln w="11430"/>
                <a:effectLst>
                  <a:outerShdw blurRad="50800" dist="39000" dir="5460000" algn="tl">
                    <a:srgbClr val="000000">
                      <a:alpha val="38000"/>
                    </a:srgbClr>
                  </a:outerShdw>
                </a:effectLst>
              </a:rPr>
              <a:t>解決したい経営課題</a:t>
            </a:r>
            <a:r>
              <a:rPr lang="en-US" altLang="ja-JP" sz="2400" b="1" dirty="0">
                <a:ln w="11430"/>
                <a:effectLst>
                  <a:outerShdw blurRad="50800" dist="39000" dir="5460000" algn="tl">
                    <a:srgbClr val="000000">
                      <a:alpha val="38000"/>
                    </a:srgbClr>
                  </a:outerShdw>
                </a:effectLst>
              </a:rPr>
              <a:t>…</a:t>
            </a:r>
            <a:r>
              <a:rPr lang="ja-JP" altLang="en-US" sz="2400" b="1" dirty="0" err="1">
                <a:ln w="11430"/>
                <a:effectLst>
                  <a:outerShdw blurRad="50800" dist="39000" dir="5460000" algn="tl">
                    <a:srgbClr val="000000">
                      <a:alpha val="38000"/>
                    </a:srgbClr>
                  </a:outerShdw>
                </a:effectLst>
              </a:rPr>
              <a:t>。</a:t>
            </a:r>
            <a:r>
              <a:rPr lang="ja-JP" altLang="en-US" sz="2400" b="1" dirty="0">
                <a:ln w="11430"/>
                <a:effectLst>
                  <a:outerShdw blurRad="50800" dist="39000" dir="5460000" algn="tl">
                    <a:srgbClr val="000000">
                      <a:alpha val="38000"/>
                    </a:srgbClr>
                  </a:outerShdw>
                </a:effectLst>
              </a:rPr>
              <a:t>専門家に相談してみませんか？</a:t>
            </a:r>
          </a:p>
        </p:txBody>
      </p:sp>
      <p:sp>
        <p:nvSpPr>
          <p:cNvPr id="81" name="テキスト ボックス 80"/>
          <p:cNvSpPr txBox="1"/>
          <p:nvPr/>
        </p:nvSpPr>
        <p:spPr>
          <a:xfrm>
            <a:off x="5012103" y="9431917"/>
            <a:ext cx="2906539" cy="360103"/>
          </a:xfrm>
          <a:prstGeom prst="rect">
            <a:avLst/>
          </a:prstGeom>
          <a:noFill/>
        </p:spPr>
        <p:txBody>
          <a:bodyPr wrap="none" lIns="0" tIns="0" rIns="0" bIns="0" rtlCol="0" anchor="ctr">
            <a:noAutofit/>
          </a:bodyPr>
          <a:lstStyle/>
          <a:p>
            <a:r>
              <a:rPr lang="ja-JP" altLang="en-US" sz="2200" b="1" dirty="0">
                <a:latin typeface="Meiryo" charset="-128"/>
                <a:ea typeface="Meiryo" charset="-128"/>
                <a:cs typeface="Meiryo" charset="-128"/>
              </a:rPr>
              <a:t>定員５名（先着順）</a:t>
            </a:r>
            <a:endParaRPr lang="en-US" altLang="ja-JP" sz="2200" b="1" dirty="0">
              <a:latin typeface="Meiryo" charset="-128"/>
              <a:ea typeface="Meiryo" charset="-128"/>
              <a:cs typeface="Meiryo" charset="-128"/>
            </a:endParaRPr>
          </a:p>
        </p:txBody>
      </p:sp>
      <p:sp>
        <p:nvSpPr>
          <p:cNvPr id="88" name="正方形/長方形 87"/>
          <p:cNvSpPr/>
          <p:nvPr/>
        </p:nvSpPr>
        <p:spPr>
          <a:xfrm>
            <a:off x="905314" y="5382642"/>
            <a:ext cx="6135013" cy="58477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ja-JP" altLang="en-US" sz="1600" b="1" dirty="0">
                <a:ln w="11430"/>
                <a:solidFill>
                  <a:srgbClr val="002060"/>
                </a:solidFill>
              </a:rPr>
              <a:t>お客さまの経営課題解決のサポートをします！</a:t>
            </a:r>
            <a:endParaRPr lang="en-US" altLang="ja-JP" sz="1600" b="1" dirty="0">
              <a:ln w="11430"/>
              <a:solidFill>
                <a:srgbClr val="002060"/>
              </a:solidFill>
            </a:endParaRPr>
          </a:p>
          <a:p>
            <a:pPr algn="ctr"/>
            <a:r>
              <a:rPr lang="ja-JP" altLang="en-US" sz="1600" b="1" dirty="0">
                <a:ln w="11430"/>
                <a:solidFill>
                  <a:srgbClr val="002060"/>
                </a:solidFill>
              </a:rPr>
              <a:t>普段は聞けない（人には言えない）悩みをプロに相談してみましょう！</a:t>
            </a:r>
          </a:p>
        </p:txBody>
      </p:sp>
      <p:grpSp>
        <p:nvGrpSpPr>
          <p:cNvPr id="25" name="図形グループ 14"/>
          <p:cNvGrpSpPr/>
          <p:nvPr/>
        </p:nvGrpSpPr>
        <p:grpSpPr>
          <a:xfrm>
            <a:off x="936253" y="1982346"/>
            <a:ext cx="1224000" cy="1224000"/>
            <a:chOff x="8674354" y="2568826"/>
            <a:chExt cx="1224000" cy="1224000"/>
          </a:xfrm>
        </p:grpSpPr>
        <p:sp>
          <p:nvSpPr>
            <p:cNvPr id="27" name="円/楕円 26"/>
            <p:cNvSpPr/>
            <p:nvPr/>
          </p:nvSpPr>
          <p:spPr>
            <a:xfrm>
              <a:off x="8674354" y="2568826"/>
              <a:ext cx="1224000" cy="1224000"/>
            </a:xfrm>
            <a:prstGeom prst="ellipse">
              <a:avLst/>
            </a:prstGeom>
            <a:ln/>
          </p:spPr>
          <p:style>
            <a:lnRef idx="1">
              <a:schemeClr val="accent2"/>
            </a:lnRef>
            <a:fillRef idx="3">
              <a:schemeClr val="accent2"/>
            </a:fillRef>
            <a:effectRef idx="2">
              <a:schemeClr val="accent2"/>
            </a:effectRef>
            <a:fontRef idx="minor">
              <a:schemeClr val="lt1"/>
            </a:fontRef>
          </p:style>
          <p:txBody>
            <a:bodyPr lIns="90000" rtlCol="0" anchor="ctr"/>
            <a:lstStyle/>
            <a:p>
              <a:pPr algn="ctr"/>
              <a:endParaRPr kumimoji="1" lang="ja-JP" altLang="en-US">
                <a:solidFill>
                  <a:schemeClr val="bg1"/>
                </a:solidFill>
              </a:endParaRPr>
            </a:p>
          </p:txBody>
        </p:sp>
        <p:sp>
          <p:nvSpPr>
            <p:cNvPr id="28" name="テキスト ボックス 27"/>
            <p:cNvSpPr txBox="1"/>
            <p:nvPr/>
          </p:nvSpPr>
          <p:spPr>
            <a:xfrm>
              <a:off x="8872355" y="2888608"/>
              <a:ext cx="827999" cy="900000"/>
            </a:xfrm>
            <a:prstGeom prst="rect">
              <a:avLst/>
            </a:prstGeom>
            <a:noFill/>
          </p:spPr>
          <p:txBody>
            <a:bodyPr wrap="square" lIns="0" tIns="0" rIns="0" bIns="0" rtlCol="0">
              <a:noAutofit/>
            </a:bodyPr>
            <a:lstStyle/>
            <a:p>
              <a:pPr algn="dist">
                <a:lnSpc>
                  <a:spcPts val="1900"/>
                </a:lnSpc>
              </a:pPr>
              <a:r>
                <a:rPr lang="ja-JP" altLang="en-US" sz="1900" b="1" dirty="0">
                  <a:solidFill>
                    <a:srgbClr val="FFFF00"/>
                  </a:solidFill>
                  <a:effectLst>
                    <a:outerShdw blurRad="50800" dist="76200" dir="2700000" algn="tl" rotWithShape="0">
                      <a:prstClr val="black">
                        <a:alpha val="15000"/>
                      </a:prstClr>
                    </a:outerShdw>
                  </a:effectLst>
                  <a:latin typeface="Meiryo" charset="-128"/>
                  <a:ea typeface="Meiryo" charset="-128"/>
                  <a:cs typeface="Meiryo" charset="-128"/>
                </a:rPr>
                <a:t>参加費</a:t>
              </a:r>
              <a:endParaRPr lang="en-US" altLang="ja-JP" sz="1900" b="1" dirty="0">
                <a:solidFill>
                  <a:srgbClr val="FFFF00"/>
                </a:solidFill>
                <a:effectLst>
                  <a:outerShdw blurRad="50800" dist="76200" dir="2700000" algn="tl" rotWithShape="0">
                    <a:prstClr val="black">
                      <a:alpha val="15000"/>
                    </a:prstClr>
                  </a:outerShdw>
                </a:effectLst>
                <a:latin typeface="Meiryo" charset="-128"/>
                <a:ea typeface="Meiryo" charset="-128"/>
                <a:cs typeface="Meiryo" charset="-128"/>
              </a:endParaRPr>
            </a:p>
            <a:p>
              <a:pPr algn="dist"/>
              <a:r>
                <a:rPr lang="ja-JP" altLang="en-US" sz="3100" b="1" dirty="0">
                  <a:solidFill>
                    <a:srgbClr val="FFFF00"/>
                  </a:solidFill>
                  <a:effectLst>
                    <a:outerShdw blurRad="50800" dist="76200" dir="2700000" algn="tl" rotWithShape="0">
                      <a:prstClr val="black">
                        <a:alpha val="15000"/>
                      </a:prstClr>
                    </a:outerShdw>
                  </a:effectLst>
                  <a:latin typeface="Meiryo" charset="-128"/>
                  <a:ea typeface="Meiryo" charset="-128"/>
                  <a:cs typeface="Meiryo" charset="-128"/>
                </a:rPr>
                <a:t>無料</a:t>
              </a:r>
              <a:endParaRPr lang="en-US" altLang="ja-JP" sz="3100" b="1" dirty="0">
                <a:solidFill>
                  <a:srgbClr val="FFFF00"/>
                </a:solidFill>
                <a:effectLst>
                  <a:outerShdw blurRad="50800" dist="76200" dir="2700000" algn="tl" rotWithShape="0">
                    <a:prstClr val="black">
                      <a:alpha val="15000"/>
                    </a:prstClr>
                  </a:outerShdw>
                </a:effectLst>
                <a:latin typeface="Meiryo" charset="-128"/>
                <a:ea typeface="Meiryo" charset="-128"/>
                <a:cs typeface="Meiryo" charset="-128"/>
              </a:endParaRPr>
            </a:p>
          </p:txBody>
        </p:sp>
      </p:grpSp>
      <p:grpSp>
        <p:nvGrpSpPr>
          <p:cNvPr id="10" name="グループ化 9"/>
          <p:cNvGrpSpPr/>
          <p:nvPr/>
        </p:nvGrpSpPr>
        <p:grpSpPr>
          <a:xfrm>
            <a:off x="275173" y="8390993"/>
            <a:ext cx="1368151" cy="657907"/>
            <a:chOff x="72158" y="8541159"/>
            <a:chExt cx="1368151" cy="657907"/>
          </a:xfrm>
        </p:grpSpPr>
        <p:sp>
          <p:nvSpPr>
            <p:cNvPr id="19" name="正方形/長方形 18"/>
            <p:cNvSpPr/>
            <p:nvPr/>
          </p:nvSpPr>
          <p:spPr>
            <a:xfrm>
              <a:off x="72158" y="8541159"/>
              <a:ext cx="1152128" cy="626419"/>
            </a:xfrm>
            <a:prstGeom prst="rect">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000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 </a:t>
              </a:r>
              <a:endParaRPr kumimoji="1" lang="ja-JP" altLang="en-US" dirty="0">
                <a:solidFill>
                  <a:schemeClr val="tx1"/>
                </a:solidFill>
              </a:endParaRPr>
            </a:p>
          </p:txBody>
        </p:sp>
        <p:sp>
          <p:nvSpPr>
            <p:cNvPr id="20" name="テキスト ボックス 19"/>
            <p:cNvSpPr txBox="1"/>
            <p:nvPr/>
          </p:nvSpPr>
          <p:spPr>
            <a:xfrm>
              <a:off x="140368" y="8614291"/>
              <a:ext cx="1299941" cy="58477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日程</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0" name="テキスト ボックス 29"/>
          <p:cNvSpPr txBox="1"/>
          <p:nvPr/>
        </p:nvSpPr>
        <p:spPr>
          <a:xfrm>
            <a:off x="4959621" y="9709634"/>
            <a:ext cx="2618337" cy="456574"/>
          </a:xfrm>
          <a:prstGeom prst="rect">
            <a:avLst/>
          </a:prstGeom>
          <a:noFill/>
        </p:spPr>
        <p:txBody>
          <a:bodyPr wrap="none" lIns="0" tIns="0" rIns="0" bIns="0" rtlCol="0" anchor="ctr">
            <a:noAutofit/>
          </a:bodyPr>
          <a:lstStyle/>
          <a:p>
            <a:r>
              <a:rPr lang="en-US" altLang="ja-JP" sz="1000" b="1" dirty="0">
                <a:latin typeface="Meiryo" charset="-128"/>
                <a:ea typeface="Meiryo" charset="-128"/>
                <a:cs typeface="Meiryo" charset="-128"/>
              </a:rPr>
              <a:t>※</a:t>
            </a:r>
            <a:r>
              <a:rPr lang="ja-JP" altLang="en-US" sz="1000" b="1" dirty="0">
                <a:latin typeface="Meiryo" charset="-128"/>
                <a:ea typeface="Meiryo" charset="-128"/>
                <a:cs typeface="Meiryo" charset="-128"/>
              </a:rPr>
              <a:t> 希望時間帯についても先着順となります。</a:t>
            </a:r>
            <a:endParaRPr lang="ja-JP" altLang="is-IS" sz="1000" b="1" dirty="0">
              <a:latin typeface="Meiryo" charset="-128"/>
              <a:ea typeface="Meiryo" charset="-128"/>
              <a:cs typeface="Meiryo" charset="-128"/>
            </a:endParaRPr>
          </a:p>
        </p:txBody>
      </p:sp>
      <p:sp>
        <p:nvSpPr>
          <p:cNvPr id="3" name="角丸四角形 2"/>
          <p:cNvSpPr/>
          <p:nvPr/>
        </p:nvSpPr>
        <p:spPr>
          <a:xfrm>
            <a:off x="384912" y="3334318"/>
            <a:ext cx="6987810" cy="1608928"/>
          </a:xfrm>
          <a:prstGeom prst="roundRect">
            <a:avLst/>
          </a:prstGeom>
          <a:solidFill>
            <a:schemeClr val="bg1"/>
          </a:solidFill>
          <a:ln>
            <a:solidFill>
              <a:schemeClr val="accent2">
                <a:lumMod val="50000"/>
              </a:schemeClr>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2064019" y="3930711"/>
            <a:ext cx="5328232" cy="1015663"/>
          </a:xfrm>
          <a:prstGeom prst="rect">
            <a:avLst/>
          </a:prstGeom>
          <a:noFill/>
        </p:spPr>
        <p:txBody>
          <a:bodyPr wrap="square" rtlCol="0">
            <a:spAutoFit/>
          </a:bodyPr>
          <a:lstStyle/>
          <a:p>
            <a:pPr lvl="0"/>
            <a:r>
              <a:rPr lang="ja-JP" altLang="en-US" dirty="0">
                <a:solidFill>
                  <a:srgbClr val="002060"/>
                </a:solidFill>
                <a:latin typeface="メイリオ" panose="020B0604030504040204" pitchFamily="50" charset="-128"/>
                <a:ea typeface="メイリオ" panose="020B0604030504040204" pitchFamily="50" charset="-128"/>
              </a:rPr>
              <a:t>☑売上拡大　　☑販路拡大　☑商品開発</a:t>
            </a:r>
            <a:endParaRPr lang="en-US" altLang="ja-JP" dirty="0">
              <a:solidFill>
                <a:srgbClr val="002060"/>
              </a:solidFill>
              <a:latin typeface="メイリオ" panose="020B0604030504040204" pitchFamily="50" charset="-128"/>
              <a:ea typeface="メイリオ" panose="020B0604030504040204" pitchFamily="50" charset="-128"/>
            </a:endParaRPr>
          </a:p>
          <a:p>
            <a:pPr lvl="0"/>
            <a:r>
              <a:rPr lang="en-US" altLang="ja-JP" dirty="0">
                <a:solidFill>
                  <a:srgbClr val="002060"/>
                </a:solidFill>
                <a:latin typeface="メイリオ" panose="020B0604030504040204" pitchFamily="50" charset="-128"/>
                <a:ea typeface="メイリオ" panose="020B0604030504040204" pitchFamily="50" charset="-128"/>
              </a:rPr>
              <a:t>☑</a:t>
            </a:r>
            <a:r>
              <a:rPr lang="ja-JP" altLang="en-US" dirty="0">
                <a:solidFill>
                  <a:srgbClr val="002060"/>
                </a:solidFill>
                <a:latin typeface="メイリオ" panose="020B0604030504040204" pitchFamily="50" charset="-128"/>
                <a:ea typeface="メイリオ" panose="020B0604030504040204" pitchFamily="50" charset="-128"/>
              </a:rPr>
              <a:t>ＩＴ活用　　☑事業承継　☑資金繰り　</a:t>
            </a:r>
            <a:endParaRPr lang="en-US" altLang="ja-JP" dirty="0">
              <a:solidFill>
                <a:srgbClr val="002060"/>
              </a:solidFill>
              <a:latin typeface="メイリオ" panose="020B0604030504040204" pitchFamily="50" charset="-128"/>
              <a:ea typeface="メイリオ" panose="020B0604030504040204" pitchFamily="50" charset="-128"/>
            </a:endParaRPr>
          </a:p>
          <a:p>
            <a:pPr lvl="0"/>
            <a:r>
              <a:rPr lang="ja-JP" altLang="en-US" dirty="0">
                <a:solidFill>
                  <a:srgbClr val="002060"/>
                </a:solidFill>
                <a:latin typeface="メイリオ" panose="020B0604030504040204" pitchFamily="50" charset="-128"/>
                <a:ea typeface="メイリオ" panose="020B0604030504040204" pitchFamily="50" charset="-128"/>
              </a:rPr>
              <a:t>☑売上不振　　☑人手不足　☑事業再生　　　</a:t>
            </a:r>
          </a:p>
        </p:txBody>
      </p:sp>
      <p:sp>
        <p:nvSpPr>
          <p:cNvPr id="9" name="片側の 2 つの角を丸めた四角形 8"/>
          <p:cNvSpPr/>
          <p:nvPr/>
        </p:nvSpPr>
        <p:spPr>
          <a:xfrm>
            <a:off x="394675" y="3347381"/>
            <a:ext cx="6987810" cy="432048"/>
          </a:xfrm>
          <a:prstGeom prst="round2SameRect">
            <a:avLst>
              <a:gd name="adj1" fmla="val 50000"/>
              <a:gd name="adj2" fmla="val 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834680" y="3440875"/>
            <a:ext cx="6403156" cy="338554"/>
          </a:xfrm>
          <a:prstGeom prst="rect">
            <a:avLst/>
          </a:prstGeom>
          <a:noFill/>
        </p:spPr>
        <p:txBody>
          <a:bodyPr wrap="square" rtlCol="0">
            <a:spAutoFit/>
          </a:bodyPr>
          <a:lstStyle/>
          <a:p>
            <a:r>
              <a:rPr lang="ja-JP" altLang="en-US" sz="1600" b="1" dirty="0">
                <a:solidFill>
                  <a:schemeClr val="bg1"/>
                </a:solidFill>
                <a:latin typeface="メイリオ" panose="020B0604030504040204" pitchFamily="50" charset="-128"/>
                <a:ea typeface="メイリオ" panose="020B0604030504040204" pitchFamily="50" charset="-128"/>
              </a:rPr>
              <a:t>このような</a:t>
            </a:r>
            <a:r>
              <a:rPr kumimoji="1" lang="ja-JP" altLang="en-US" sz="1600" b="1" dirty="0">
                <a:solidFill>
                  <a:schemeClr val="bg1"/>
                </a:solidFill>
                <a:latin typeface="メイリオ" panose="020B0604030504040204" pitchFamily="50" charset="-128"/>
                <a:ea typeface="メイリオ" panose="020B0604030504040204" pitchFamily="50" charset="-128"/>
              </a:rPr>
              <a:t>お悩みにお答えしています！ぜひ、ご活用</a:t>
            </a:r>
            <a:r>
              <a:rPr lang="ja-JP" altLang="en-US" sz="1600" b="1" dirty="0">
                <a:solidFill>
                  <a:schemeClr val="bg1"/>
                </a:solidFill>
                <a:latin typeface="メイリオ" panose="020B0604030504040204" pitchFamily="50" charset="-128"/>
                <a:ea typeface="メイリオ" panose="020B0604030504040204" pitchFamily="50" charset="-128"/>
              </a:rPr>
              <a:t>下さい</a:t>
            </a:r>
            <a:r>
              <a:rPr kumimoji="1" lang="ja-JP" altLang="en-US" sz="1600" b="1" dirty="0">
                <a:solidFill>
                  <a:schemeClr val="bg1"/>
                </a:solidFill>
                <a:latin typeface="メイリオ" panose="020B0604030504040204" pitchFamily="50" charset="-128"/>
                <a:ea typeface="メイリオ" panose="020B0604030504040204" pitchFamily="50" charset="-128"/>
              </a:rPr>
              <a:t>！！</a:t>
            </a:r>
          </a:p>
        </p:txBody>
      </p:sp>
      <p:sp>
        <p:nvSpPr>
          <p:cNvPr id="35" name="テキスト ボックス 34"/>
          <p:cNvSpPr txBox="1"/>
          <p:nvPr/>
        </p:nvSpPr>
        <p:spPr>
          <a:xfrm>
            <a:off x="1573814" y="9138176"/>
            <a:ext cx="2618337" cy="1213018"/>
          </a:xfrm>
          <a:prstGeom prst="rect">
            <a:avLst/>
          </a:prstGeom>
          <a:noFill/>
        </p:spPr>
        <p:txBody>
          <a:bodyPr wrap="none" lIns="0" tIns="0" rIns="0" bIns="0" rtlCol="0" anchor="ctr">
            <a:noAutofit/>
          </a:bodyPr>
          <a:lstStyle/>
          <a:p>
            <a:r>
              <a:rPr lang="ja-JP" altLang="en-US" b="1" dirty="0">
                <a:latin typeface="Meiryo" charset="-128"/>
                <a:ea typeface="Meiryo" charset="-128"/>
                <a:cs typeface="Meiryo" charset="-128"/>
              </a:rPr>
              <a:t>日本政策金融公庫</a:t>
            </a:r>
            <a:endParaRPr lang="en-US" altLang="ja-JP" b="1" dirty="0">
              <a:latin typeface="Meiryo" charset="-128"/>
              <a:ea typeface="Meiryo" charset="-128"/>
              <a:cs typeface="Meiryo" charset="-128"/>
            </a:endParaRPr>
          </a:p>
          <a:p>
            <a:r>
              <a:rPr lang="ja-JP" altLang="en-US" b="1" dirty="0">
                <a:latin typeface="Meiryo" charset="-128"/>
                <a:ea typeface="Meiryo" charset="-128"/>
                <a:cs typeface="Meiryo" charset="-128"/>
              </a:rPr>
              <a:t>八戸支店 </a:t>
            </a:r>
            <a:endParaRPr lang="en-US" altLang="ja-JP" b="1" dirty="0">
              <a:latin typeface="Meiryo" charset="-128"/>
              <a:ea typeface="Meiryo" charset="-128"/>
              <a:cs typeface="Meiryo" charset="-128"/>
            </a:endParaRPr>
          </a:p>
          <a:p>
            <a:r>
              <a:rPr lang="ja-JP" altLang="en-US" sz="1200" b="1" dirty="0">
                <a:latin typeface="Meiryo" charset="-128"/>
                <a:ea typeface="Meiryo" charset="-128"/>
                <a:cs typeface="Meiryo" charset="-128"/>
              </a:rPr>
              <a:t>（八戸市大字馬場町</a:t>
            </a:r>
            <a:r>
              <a:rPr lang="en-US" altLang="ja-JP" sz="1200" b="1" dirty="0">
                <a:latin typeface="Meiryo" charset="-128"/>
                <a:ea typeface="Meiryo" charset="-128"/>
                <a:cs typeface="Meiryo" charset="-128"/>
              </a:rPr>
              <a:t>1</a:t>
            </a:r>
            <a:r>
              <a:rPr lang="ja-JP" altLang="en-US" sz="1200" b="1" dirty="0">
                <a:latin typeface="Meiryo" charset="-128"/>
                <a:ea typeface="Meiryo" charset="-128"/>
                <a:cs typeface="Meiryo" charset="-128"/>
              </a:rPr>
              <a:t>番</a:t>
            </a:r>
            <a:r>
              <a:rPr lang="en-US" altLang="ja-JP" sz="1200" b="1" dirty="0">
                <a:latin typeface="Meiryo" charset="-128"/>
                <a:ea typeface="Meiryo" charset="-128"/>
                <a:cs typeface="Meiryo" charset="-128"/>
              </a:rPr>
              <a:t>2</a:t>
            </a:r>
            <a:r>
              <a:rPr lang="ja-JP" altLang="en-US" sz="1200" b="1" dirty="0">
                <a:latin typeface="Meiryo" charset="-128"/>
                <a:ea typeface="Meiryo" charset="-128"/>
                <a:cs typeface="Meiryo" charset="-128"/>
              </a:rPr>
              <a:t>号）</a:t>
            </a:r>
            <a:endParaRPr lang="ja-JP" altLang="is-IS" sz="1200" b="1" dirty="0">
              <a:latin typeface="Meiryo" charset="-128"/>
              <a:ea typeface="Meiryo" charset="-128"/>
              <a:cs typeface="Meiryo" charset="-128"/>
            </a:endParaRPr>
          </a:p>
        </p:txBody>
      </p:sp>
      <p:grpSp>
        <p:nvGrpSpPr>
          <p:cNvPr id="36" name="グループ化 35"/>
          <p:cNvGrpSpPr/>
          <p:nvPr/>
        </p:nvGrpSpPr>
        <p:grpSpPr>
          <a:xfrm>
            <a:off x="275173" y="9364735"/>
            <a:ext cx="1368150" cy="655951"/>
            <a:chOff x="88715" y="8373210"/>
            <a:chExt cx="1368150" cy="655951"/>
          </a:xfrm>
        </p:grpSpPr>
        <p:sp>
          <p:nvSpPr>
            <p:cNvPr id="37" name="正方形/長方形 36"/>
            <p:cNvSpPr/>
            <p:nvPr/>
          </p:nvSpPr>
          <p:spPr>
            <a:xfrm>
              <a:off x="88715" y="8373210"/>
              <a:ext cx="1152128" cy="626419"/>
            </a:xfrm>
            <a:prstGeom prst="rect">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000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 </a:t>
              </a:r>
              <a:endParaRPr kumimoji="1" lang="ja-JP" altLang="en-US" dirty="0">
                <a:solidFill>
                  <a:schemeClr val="tx1"/>
                </a:solidFill>
              </a:endParaRPr>
            </a:p>
          </p:txBody>
        </p:sp>
        <p:sp>
          <p:nvSpPr>
            <p:cNvPr id="38" name="テキスト ボックス 37"/>
            <p:cNvSpPr txBox="1"/>
            <p:nvPr/>
          </p:nvSpPr>
          <p:spPr>
            <a:xfrm>
              <a:off x="156924" y="8444386"/>
              <a:ext cx="1299941" cy="58477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会場</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9" name="グループ化 38"/>
          <p:cNvGrpSpPr/>
          <p:nvPr/>
        </p:nvGrpSpPr>
        <p:grpSpPr>
          <a:xfrm>
            <a:off x="3868660" y="9319579"/>
            <a:ext cx="1099536" cy="657907"/>
            <a:chOff x="140368" y="8541159"/>
            <a:chExt cx="1299941" cy="657907"/>
          </a:xfrm>
        </p:grpSpPr>
        <p:sp>
          <p:nvSpPr>
            <p:cNvPr id="40" name="正方形/長方形 39"/>
            <p:cNvSpPr/>
            <p:nvPr/>
          </p:nvSpPr>
          <p:spPr>
            <a:xfrm>
              <a:off x="214274" y="8541159"/>
              <a:ext cx="1152128" cy="626419"/>
            </a:xfrm>
            <a:prstGeom prst="rect">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000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 </a:t>
              </a:r>
              <a:endParaRPr kumimoji="1" lang="ja-JP" altLang="en-US" dirty="0">
                <a:solidFill>
                  <a:schemeClr val="tx1"/>
                </a:solidFill>
              </a:endParaRPr>
            </a:p>
          </p:txBody>
        </p:sp>
        <p:sp>
          <p:nvSpPr>
            <p:cNvPr id="41" name="テキスト ボックス 40"/>
            <p:cNvSpPr txBox="1"/>
            <p:nvPr/>
          </p:nvSpPr>
          <p:spPr>
            <a:xfrm>
              <a:off x="140368" y="8614291"/>
              <a:ext cx="1299941" cy="584775"/>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対象</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 name="テキスト ボックス 10"/>
          <p:cNvSpPr txBox="1"/>
          <p:nvPr/>
        </p:nvSpPr>
        <p:spPr>
          <a:xfrm>
            <a:off x="4257511" y="8910400"/>
            <a:ext cx="2808312" cy="276999"/>
          </a:xfrm>
          <a:prstGeom prst="rect">
            <a:avLst/>
          </a:prstGeom>
          <a:noFill/>
        </p:spPr>
        <p:txBody>
          <a:bodyPr wrap="square" rtlCol="0">
            <a:spAutoFit/>
          </a:bodyPr>
          <a:lstStyle/>
          <a:p>
            <a:r>
              <a:rPr kumimoji="1" lang="en-US" altLang="ja-JP" sz="1200" b="1" dirty="0">
                <a:latin typeface="メイリオ" panose="020B0604030504040204" pitchFamily="50" charset="-128"/>
                <a:ea typeface="メイリオ" panose="020B0604030504040204" pitchFamily="50" charset="-128"/>
              </a:rPr>
              <a:t>※ </a:t>
            </a:r>
            <a:r>
              <a:rPr kumimoji="1" lang="ja-JP" altLang="en-US" sz="1200" b="1" dirty="0">
                <a:latin typeface="メイリオ" panose="020B0604030504040204" pitchFamily="50" charset="-128"/>
                <a:ea typeface="メイリオ" panose="020B0604030504040204" pitchFamily="50" charset="-128"/>
              </a:rPr>
              <a:t>相談時間は最大</a:t>
            </a:r>
            <a:r>
              <a:rPr kumimoji="1" lang="en-US" altLang="ja-JP" sz="1200" b="1" dirty="0">
                <a:latin typeface="メイリオ" panose="020B0604030504040204" pitchFamily="50" charset="-128"/>
                <a:ea typeface="メイリオ" panose="020B0604030504040204" pitchFamily="50" charset="-128"/>
              </a:rPr>
              <a:t>1</a:t>
            </a:r>
            <a:r>
              <a:rPr kumimoji="1" lang="ja-JP" altLang="en-US" sz="1200" b="1" dirty="0">
                <a:latin typeface="メイリオ" panose="020B0604030504040204" pitchFamily="50" charset="-128"/>
                <a:ea typeface="メイリオ" panose="020B0604030504040204" pitchFamily="50" charset="-128"/>
              </a:rPr>
              <a:t>時間となります。</a:t>
            </a:r>
          </a:p>
        </p:txBody>
      </p:sp>
      <p:pic>
        <p:nvPicPr>
          <p:cNvPr id="32" name="Picture 23" descr="C:\Users\an50019\Desktop\パーツ素材\1-カラー素材\21-街並み.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69" y="6678595"/>
            <a:ext cx="7748376" cy="1606304"/>
          </a:xfrm>
          <a:prstGeom prst="rect">
            <a:avLst/>
          </a:prstGeom>
          <a:noFill/>
          <a:extLst>
            <a:ext uri="{909E8E84-426E-40DD-AFC4-6F175D3DCCD1}">
              <a14:hiddenFill xmlns:a14="http://schemas.microsoft.com/office/drawing/2010/main">
                <a:solidFill>
                  <a:srgbClr val="FFFFFF"/>
                </a:solidFill>
              </a14:hiddenFill>
            </a:ext>
          </a:extLst>
        </p:spPr>
      </p:pic>
      <p:pic>
        <p:nvPicPr>
          <p:cNvPr id="33" name="図 32" descr="Macintosh HD:Users:takano:Dropbox (sw):Dropbox-shared:CR-公庫-デザイン2:161122現状データ一覧(調整中：イメージAI_イメージマニュアル_融資マニュアル):【納品データ】イメージ広告テンプレート_161121:pic:people-5.png"/>
          <p:cNvPicPr preferRelativeResize="0">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6566" y="6492552"/>
            <a:ext cx="796875" cy="1682700"/>
          </a:xfrm>
          <a:prstGeom prst="rect">
            <a:avLst/>
          </a:prstGeom>
          <a:noFill/>
          <a:ln>
            <a:noFill/>
          </a:ln>
        </p:spPr>
      </p:pic>
      <p:pic>
        <p:nvPicPr>
          <p:cNvPr id="34" name="図 33" descr="Macintosh HD:Users:takano:Dropbox (sw):Dropbox-shared:CR-公庫-デザイン2:161122現状データ一覧(調整中：イメージAI_イメージマニュアル_融資マニュアル):【納品データ】イメージ広告テンプレート_161121:pic:people-6.png"/>
          <p:cNvPicPr preferRelativeResize="0">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987351" y="6455581"/>
            <a:ext cx="729002" cy="1781146"/>
          </a:xfrm>
          <a:prstGeom prst="rect">
            <a:avLst/>
          </a:prstGeom>
          <a:noFill/>
          <a:ln>
            <a:noFill/>
          </a:ln>
        </p:spPr>
      </p:pic>
      <p:pic>
        <p:nvPicPr>
          <p:cNvPr id="43" name="図 42" descr="Macintosh HD:Users:takano:Dropbox (sw):Dropbox-shared:CR-公庫-デザイン2:161122現状データ一覧(調整中：イメージAI_イメージマニュアル_融資マニュアル):【納品データ】イメージ広告テンプレート_161121:pic:people-1.png"/>
          <p:cNvPicPr preferRelativeResize="0">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75540" y="6507531"/>
            <a:ext cx="681971" cy="1677246"/>
          </a:xfrm>
          <a:prstGeom prst="rect">
            <a:avLst/>
          </a:prstGeom>
          <a:noFill/>
          <a:ln>
            <a:noFill/>
          </a:ln>
        </p:spPr>
      </p:pic>
      <p:sp>
        <p:nvSpPr>
          <p:cNvPr id="22" name="テキスト ボックス 21"/>
          <p:cNvSpPr txBox="1"/>
          <p:nvPr/>
        </p:nvSpPr>
        <p:spPr>
          <a:xfrm>
            <a:off x="1449199" y="8477529"/>
            <a:ext cx="2808311" cy="460559"/>
          </a:xfrm>
          <a:prstGeom prst="rect">
            <a:avLst/>
          </a:prstGeom>
          <a:noFill/>
        </p:spPr>
        <p:txBody>
          <a:bodyPr wrap="none" lIns="0" tIns="0" rIns="0" bIns="0" rtlCol="0">
            <a:noAutofit/>
          </a:bodyPr>
          <a:lstStyle/>
          <a:p>
            <a:pPr algn="ctr"/>
            <a:r>
              <a:rPr lang="en-US" altLang="ja-JP" sz="3200" b="1" spc="-150" dirty="0">
                <a:latin typeface="Meiryo" charset="-128"/>
                <a:ea typeface="Meiryo" charset="-128"/>
                <a:cs typeface="Meiryo" charset="-128"/>
              </a:rPr>
              <a:t>6</a:t>
            </a:r>
            <a:r>
              <a:rPr lang="ja-JP" altLang="en-US" sz="3200" b="1" spc="-150" dirty="0">
                <a:latin typeface="Meiryo" charset="-128"/>
                <a:ea typeface="Meiryo" charset="-128"/>
                <a:cs typeface="Meiryo" charset="-128"/>
              </a:rPr>
              <a:t>月</a:t>
            </a:r>
            <a:r>
              <a:rPr lang="en-US" altLang="ja-JP" sz="3200" b="1" spc="-150" dirty="0">
                <a:latin typeface="Meiryo" charset="-128"/>
                <a:ea typeface="Meiryo" charset="-128"/>
                <a:cs typeface="Meiryo" charset="-128"/>
              </a:rPr>
              <a:t>28</a:t>
            </a:r>
            <a:r>
              <a:rPr lang="ja-JP" altLang="en-US" sz="3200" b="1" spc="-150" dirty="0">
                <a:latin typeface="Meiryo" charset="-128"/>
                <a:ea typeface="Meiryo" charset="-128"/>
                <a:cs typeface="Meiryo" charset="-128"/>
              </a:rPr>
              <a:t>日（火）</a:t>
            </a:r>
            <a:endParaRPr lang="en-US" altLang="ja-JP" sz="3200" b="1" spc="-150" dirty="0">
              <a:latin typeface="Meiryo" charset="-128"/>
              <a:ea typeface="Meiryo" charset="-128"/>
              <a:cs typeface="Meiryo" charset="-128"/>
            </a:endParaRPr>
          </a:p>
          <a:p>
            <a:pPr algn="ctr"/>
            <a:endParaRPr lang="en-US" altLang="ja-JP" sz="2800" b="1" spc="-150" dirty="0">
              <a:latin typeface="Meiryo" charset="-128"/>
              <a:ea typeface="Meiryo" charset="-128"/>
              <a:cs typeface="Meiryo" charset="-128"/>
            </a:endParaRPr>
          </a:p>
        </p:txBody>
      </p:sp>
      <p:pic>
        <p:nvPicPr>
          <p:cNvPr id="42" name="図 41">
            <a:extLst>
              <a:ext uri="{FF2B5EF4-FFF2-40B4-BE49-F238E27FC236}">
                <a16:creationId xmlns:a16="http://schemas.microsoft.com/office/drawing/2014/main" id="{EDC1D237-19DA-356C-02C6-31BA08B20FC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3650" y="3946083"/>
            <a:ext cx="1550840" cy="755174"/>
          </a:xfrm>
          <a:prstGeom prst="rect">
            <a:avLst/>
          </a:prstGeom>
        </p:spPr>
      </p:pic>
    </p:spTree>
    <p:extLst>
      <p:ext uri="{BB962C8B-B14F-4D97-AF65-F5344CB8AC3E}">
        <p14:creationId xmlns:p14="http://schemas.microsoft.com/office/powerpoint/2010/main" val="2936361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p:cNvGrpSpPr/>
          <p:nvPr/>
        </p:nvGrpSpPr>
        <p:grpSpPr>
          <a:xfrm>
            <a:off x="363011" y="3415030"/>
            <a:ext cx="1152000" cy="270000"/>
            <a:chOff x="297690" y="215792"/>
            <a:chExt cx="1152000" cy="270000"/>
          </a:xfrm>
        </p:grpSpPr>
        <p:sp>
          <p:nvSpPr>
            <p:cNvPr id="11" name="正方形/長方形 10"/>
            <p:cNvSpPr/>
            <p:nvPr/>
          </p:nvSpPr>
          <p:spPr>
            <a:xfrm>
              <a:off x="297690" y="215792"/>
              <a:ext cx="1152000" cy="270000"/>
            </a:xfrm>
            <a:prstGeom prst="rect">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000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 </a:t>
              </a:r>
              <a:endParaRPr kumimoji="1" lang="ja-JP" altLang="en-US" dirty="0">
                <a:solidFill>
                  <a:schemeClr val="tx1"/>
                </a:solidFill>
              </a:endParaRPr>
            </a:p>
          </p:txBody>
        </p:sp>
        <p:sp>
          <p:nvSpPr>
            <p:cNvPr id="12" name="正方形/長方形 11"/>
            <p:cNvSpPr/>
            <p:nvPr/>
          </p:nvSpPr>
          <p:spPr>
            <a:xfrm>
              <a:off x="369690" y="242418"/>
              <a:ext cx="1007999" cy="19300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lIns="0" tIns="0" rIns="0" bIns="0" anchor="t" anchorCtr="0">
              <a:spAutoFit/>
            </a:bodyPr>
            <a:lstStyle/>
            <a:p>
              <a:pPr lvl="0" algn="ctr">
                <a:lnSpc>
                  <a:spcPct val="114000"/>
                </a:lnSpc>
              </a:pPr>
              <a:r>
                <a:rPr lang="ja-JP" altLang="en-US" sz="1100" b="1" dirty="0">
                  <a:solidFill>
                    <a:schemeClr val="bg1"/>
                  </a:solidFill>
                  <a:latin typeface="Meiryo" charset="-128"/>
                  <a:ea typeface="Meiryo" charset="-128"/>
                  <a:cs typeface="Meiryo" charset="-128"/>
                </a:rPr>
                <a:t>お申込み方法</a:t>
              </a:r>
              <a:endParaRPr lang="en-US" altLang="ja-JP" sz="1100" b="1" dirty="0">
                <a:solidFill>
                  <a:schemeClr val="bg1"/>
                </a:solidFill>
                <a:latin typeface="Meiryo" charset="-128"/>
                <a:ea typeface="Meiryo" charset="-128"/>
                <a:cs typeface="Meiryo" charset="-128"/>
              </a:endParaRPr>
            </a:p>
          </p:txBody>
        </p:sp>
      </p:grpSp>
      <p:sp>
        <p:nvSpPr>
          <p:cNvPr id="20" name="テキスト ボックス 19"/>
          <p:cNvSpPr txBox="1"/>
          <p:nvPr/>
        </p:nvSpPr>
        <p:spPr>
          <a:xfrm>
            <a:off x="358134" y="3935739"/>
            <a:ext cx="6920268" cy="261610"/>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　ＦＡＸでお申込の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方：参加申込書に必要事項を記入の上、下記の番号へご送信下さい。</a:t>
            </a:r>
          </a:p>
        </p:txBody>
      </p:sp>
      <p:sp>
        <p:nvSpPr>
          <p:cNvPr id="4" name="テキスト ボックス 3"/>
          <p:cNvSpPr txBox="1"/>
          <p:nvPr/>
        </p:nvSpPr>
        <p:spPr>
          <a:xfrm>
            <a:off x="675953" y="4216522"/>
            <a:ext cx="5409628" cy="307777"/>
          </a:xfrm>
          <a:prstGeom prst="rect">
            <a:avLst/>
          </a:prstGeom>
          <a:noFill/>
        </p:spPr>
        <p:txBody>
          <a:bodyPr wrap="square" rtlCol="0" anchor="ctr">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ＦＡＸ</a:t>
            </a:r>
            <a:r>
              <a:rPr lang="zh-CN" altLang="en-US" sz="1200" b="1" dirty="0">
                <a:latin typeface="メイリオ" panose="020B0604030504040204" pitchFamily="50" charset="-128"/>
                <a:ea typeface="メイリオ" panose="020B0604030504040204" pitchFamily="50" charset="-128"/>
                <a:cs typeface="メイリオ" panose="020B0604030504040204" pitchFamily="50" charset="-128"/>
              </a:rPr>
              <a:t>番号</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０１７８</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６５５９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endParaRPr lang="zh-CN"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6" name="グループ化 5"/>
          <p:cNvGrpSpPr/>
          <p:nvPr/>
        </p:nvGrpSpPr>
        <p:grpSpPr>
          <a:xfrm>
            <a:off x="392141" y="8528903"/>
            <a:ext cx="7137503" cy="1003863"/>
            <a:chOff x="591121" y="6522148"/>
            <a:chExt cx="6642100" cy="795426"/>
          </a:xfrm>
        </p:grpSpPr>
        <p:sp>
          <p:nvSpPr>
            <p:cNvPr id="25" name="Text Box 248"/>
            <p:cNvSpPr txBox="1">
              <a:spLocks noChangeArrowheads="1"/>
            </p:cNvSpPr>
            <p:nvPr/>
          </p:nvSpPr>
          <p:spPr bwMode="auto">
            <a:xfrm>
              <a:off x="591121" y="6522148"/>
              <a:ext cx="6642100" cy="795426"/>
            </a:xfrm>
            <a:prstGeom prst="rect">
              <a:avLst/>
            </a:prstGeom>
            <a:solidFill>
              <a:schemeClr val="bg1"/>
            </a:solidFill>
            <a:ln w="0" cap="rnd" algn="ctr">
              <a:noFill/>
              <a:prstDash val="sysDot"/>
              <a:miter lim="800000"/>
              <a:headEnd/>
              <a:tailEnd/>
            </a:ln>
            <a:effectLst/>
          </p:spPr>
          <p:txBody>
            <a:bodyPr rot="0" vert="horz" wrap="square" lIns="74295" tIns="8890" rIns="74295" bIns="8890" anchor="t" anchorCtr="0" upright="1">
              <a:noAutofit/>
            </a:bodyPr>
            <a:lstStyle/>
            <a:p>
              <a:pPr algn="just">
                <a:lnSpc>
                  <a:spcPts val="1400"/>
                </a:lnSpc>
                <a:spcAft>
                  <a:spcPts val="0"/>
                </a:spcAft>
              </a:pPr>
              <a:r>
                <a:rPr lang="ja-JP" sz="800" kern="100" dirty="0">
                  <a:effectLst/>
                  <a:latin typeface="メイリオ" panose="020B0604030504040204" pitchFamily="50" charset="-128"/>
                  <a:ea typeface="メイリオ" panose="020B0604030504040204" pitchFamily="50" charset="-128"/>
                  <a:cs typeface="メイリオ" panose="020B0604030504040204" pitchFamily="50" charset="-128"/>
                </a:rPr>
                <a:t>※ご記入いただきましたお客様の情報につきまして、利用目的は次のとおりといたします。</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400"/>
                </a:lnSpc>
                <a:spcAft>
                  <a:spcPts val="0"/>
                </a:spcAft>
              </a:pPr>
              <a:r>
                <a:rPr lang="ja-JP" sz="800" kern="100" dirty="0">
                  <a:effectLst/>
                  <a:latin typeface="メイリオ" panose="020B0604030504040204" pitchFamily="50" charset="-128"/>
                  <a:ea typeface="メイリオ" panose="020B0604030504040204" pitchFamily="50" charset="-128"/>
                  <a:cs typeface="メイリオ" panose="020B0604030504040204" pitchFamily="50" charset="-128"/>
                </a:rPr>
                <a:t>①本</a:t>
              </a:r>
              <a:r>
                <a:rPr lang="ja-JP" altLang="en-US" sz="800" kern="100" dirty="0">
                  <a:effectLst/>
                  <a:latin typeface="メイリオ" panose="020B0604030504040204" pitchFamily="50" charset="-128"/>
                  <a:ea typeface="メイリオ" panose="020B0604030504040204" pitchFamily="50" charset="-128"/>
                  <a:cs typeface="メイリオ" panose="020B0604030504040204" pitchFamily="50" charset="-128"/>
                </a:rPr>
                <a:t>相談会</a:t>
              </a:r>
              <a:r>
                <a:rPr lang="ja-JP" sz="800" kern="100" dirty="0">
                  <a:effectLst/>
                  <a:latin typeface="メイリオ" panose="020B0604030504040204" pitchFamily="50" charset="-128"/>
                  <a:ea typeface="メイリオ" panose="020B0604030504040204" pitchFamily="50" charset="-128"/>
                  <a:cs typeface="メイリオ" panose="020B0604030504040204" pitchFamily="50" charset="-128"/>
                </a:rPr>
                <a:t>の実施・運営</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400"/>
                </a:lnSpc>
                <a:spcAft>
                  <a:spcPts val="0"/>
                </a:spcAft>
              </a:pPr>
              <a:r>
                <a:rPr lang="ja-JP" sz="800" kern="100" dirty="0">
                  <a:effectLst/>
                  <a:latin typeface="メイリオ" panose="020B0604030504040204" pitchFamily="50" charset="-128"/>
                  <a:ea typeface="メイリオ" panose="020B0604030504040204" pitchFamily="50" charset="-128"/>
                  <a:cs typeface="メイリオ" panose="020B0604030504040204" pitchFamily="50" charset="-128"/>
                </a:rPr>
                <a:t>②アンケートの実施等による調査・研究及び参考情報の提供</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lnSpc>
                  <a:spcPts val="1400"/>
                </a:lnSpc>
                <a:spcAft>
                  <a:spcPts val="0"/>
                </a:spcAft>
              </a:pPr>
              <a:r>
                <a:rPr lang="ja-JP" sz="800" kern="100" dirty="0">
                  <a:effectLst/>
                  <a:latin typeface="メイリオ" panose="020B0604030504040204" pitchFamily="50" charset="-128"/>
                  <a:ea typeface="メイリオ" panose="020B0604030504040204" pitchFamily="50" charset="-128"/>
                  <a:cs typeface="メイリオ" panose="020B0604030504040204" pitchFamily="50" charset="-128"/>
                </a:rPr>
                <a:t>③</a:t>
              </a:r>
              <a:r>
                <a:rPr lang="ja-JP" sz="800" kern="0" dirty="0">
                  <a:effectLst/>
                  <a:latin typeface="メイリオ" panose="020B0604030504040204" pitchFamily="50" charset="-128"/>
                  <a:ea typeface="メイリオ" panose="020B0604030504040204" pitchFamily="50" charset="-128"/>
                  <a:cs typeface="メイリオ" panose="020B0604030504040204" pitchFamily="50" charset="-128"/>
                </a:rPr>
                <a:t>融資制度等のご案内のためのダイレクトメールの発送等（任意）</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algn="just">
                <a:spcAft>
                  <a:spcPts val="0"/>
                </a:spcAft>
              </a:pPr>
              <a:r>
                <a:rPr lang="en-US" sz="800" kern="100" dirty="0">
                  <a:effectLst/>
                  <a:latin typeface="メイリオ" panose="020B0604030504040204" pitchFamily="50" charset="-128"/>
                  <a:ea typeface="メイリオ" panose="020B0604030504040204" pitchFamily="50" charset="-128"/>
                  <a:cs typeface="メイリオ" panose="020B0604030504040204" pitchFamily="50" charset="-128"/>
                </a:rPr>
                <a:t> </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Text Box 95"/>
            <p:cNvSpPr txBox="1">
              <a:spLocks noChangeArrowheads="1"/>
            </p:cNvSpPr>
            <p:nvPr/>
          </p:nvSpPr>
          <p:spPr bwMode="auto">
            <a:xfrm>
              <a:off x="3922331" y="6767664"/>
              <a:ext cx="3206040" cy="549910"/>
            </a:xfrm>
            <a:prstGeom prst="rect">
              <a:avLst/>
            </a:prstGeom>
            <a:noFill/>
            <a:ln w="38100" cmpd="dbl">
              <a:solidFill>
                <a:srgbClr val="000000"/>
              </a:solidFill>
              <a:miter lim="800000"/>
              <a:headEnd/>
              <a:tailEnd/>
            </a:ln>
            <a:effectLst/>
            <a:extLst>
              <a:ext uri="{909E8E84-426E-40DD-AFC4-6F175D3DCCD1}">
                <a14:hiddenFill xmlns:a14="http://schemas.microsoft.com/office/drawing/2010/main">
                  <a:gradFill rotWithShape="0">
                    <a:gsLst>
                      <a:gs pos="0">
                        <a:srgbClr val="000000">
                          <a:gamma/>
                          <a:tint val="54510"/>
                          <a:invGamma/>
                        </a:srgbClr>
                      </a:gs>
                      <a:gs pos="100000">
                        <a:srgbClr val="000000"/>
                      </a:gs>
                    </a:gsLst>
                    <a:lin ang="5400000" scaled="1"/>
                  </a:gradFill>
                </a14:hiddenFill>
              </a:ext>
              <a:ext uri="{AF507438-7753-43E0-B8FC-AC1667EBCBE1}">
                <a14:hiddenEffects xmlns:a14="http://schemas.microsoft.com/office/drawing/2010/main">
                  <a:effectLst>
                    <a:outerShdw dist="28398" dir="1593903" algn="ctr" rotWithShape="0">
                      <a:srgbClr val="C0C0C0"/>
                    </a:outerShdw>
                  </a:effectLst>
                </a14:hiddenEffects>
              </a:ext>
            </a:extLst>
          </p:spPr>
          <p:txBody>
            <a:bodyPr rot="0" vert="horz" wrap="square" lIns="91440" tIns="28800" rIns="91440" bIns="0" anchor="t" anchorCtr="0" upright="1">
              <a:noAutofit/>
            </a:bodyPr>
            <a:lstStyle/>
            <a:p>
              <a:pPr marL="76200" indent="-76200" algn="just">
                <a:lnSpc>
                  <a:spcPts val="1200"/>
                </a:lnSpc>
                <a:spcAft>
                  <a:spcPts val="0"/>
                </a:spcAft>
              </a:pPr>
              <a:r>
                <a:rPr lang="ja-JP" sz="700" kern="100" spc="-50" dirty="0">
                  <a:effectLst/>
                  <a:latin typeface="メイリオ" panose="020B0604030504040204" pitchFamily="50" charset="-128"/>
                  <a:ea typeface="メイリオ" panose="020B0604030504040204" pitchFamily="50" charset="-128"/>
                  <a:cs typeface="メイリオ" panose="020B0604030504040204" pitchFamily="50" charset="-128"/>
                </a:rPr>
                <a:t>＊③の利用目的の同意につきましては、任意ですので、同意されない方は、次の□に</a:t>
              </a:r>
              <a:r>
                <a:rPr lang="ja-JP" sz="700" kern="100"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sz="700" kern="100" spc="-50" dirty="0">
                  <a:effectLst/>
                  <a:latin typeface="メイリオ" panose="020B0604030504040204" pitchFamily="50" charset="-128"/>
                  <a:ea typeface="メイリオ" panose="020B0604030504040204" pitchFamily="50" charset="-128"/>
                  <a:cs typeface="メイリオ" panose="020B0604030504040204" pitchFamily="50" charset="-128"/>
                </a:rPr>
                <a:t>をつけてください。</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a:p>
              <a:pPr marL="76200" indent="-76200" algn="just">
                <a:lnSpc>
                  <a:spcPts val="1200"/>
                </a:lnSpc>
                <a:spcAft>
                  <a:spcPts val="0"/>
                </a:spcAft>
              </a:pPr>
              <a:r>
                <a:rPr lang="ja-JP" sz="700" kern="100" spc="-50" dirty="0">
                  <a:effectLst/>
                  <a:latin typeface="メイリオ" panose="020B0604030504040204" pitchFamily="50" charset="-128"/>
                  <a:ea typeface="メイリオ" panose="020B0604030504040204" pitchFamily="50" charset="-128"/>
                  <a:cs typeface="メイリオ" panose="020B0604030504040204" pitchFamily="50" charset="-128"/>
                </a:rPr>
                <a:t>□　③の利用目的で利用することに同意しません。</a:t>
              </a:r>
              <a:endParaRPr lang="ja-JP" sz="1050" kern="100" dirty="0">
                <a:effectLst/>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3" name="グループ化 2"/>
          <p:cNvGrpSpPr/>
          <p:nvPr/>
        </p:nvGrpSpPr>
        <p:grpSpPr>
          <a:xfrm>
            <a:off x="2077160" y="9520982"/>
            <a:ext cx="1811421" cy="308284"/>
            <a:chOff x="216173" y="9271074"/>
            <a:chExt cx="2593817" cy="391381"/>
          </a:xfrm>
        </p:grpSpPr>
        <p:sp>
          <p:nvSpPr>
            <p:cNvPr id="28" name="正方形/長方形 27"/>
            <p:cNvSpPr/>
            <p:nvPr/>
          </p:nvSpPr>
          <p:spPr>
            <a:xfrm>
              <a:off x="216173" y="9271074"/>
              <a:ext cx="2520280" cy="360040"/>
            </a:xfrm>
            <a:prstGeom prst="rect">
              <a:avLst/>
            </a:prstGeom>
            <a:ln/>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000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 </a:t>
              </a:r>
              <a:endParaRPr kumimoji="1" lang="ja-JP" altLang="en-US" dirty="0">
                <a:solidFill>
                  <a:schemeClr val="tx1"/>
                </a:solidFill>
              </a:endParaRPr>
            </a:p>
          </p:txBody>
        </p:sp>
        <p:sp>
          <p:nvSpPr>
            <p:cNvPr id="18" name="テキスト ボックス 17"/>
            <p:cNvSpPr txBox="1"/>
            <p:nvPr/>
          </p:nvSpPr>
          <p:spPr>
            <a:xfrm>
              <a:off x="521129" y="9328837"/>
              <a:ext cx="2288861" cy="333618"/>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よろず支援拠点とは</a:t>
              </a:r>
              <a:r>
                <a:rPr lang="en-US" altLang="ja-JP"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9" name="テキスト ボックス 18"/>
          <p:cNvSpPr txBox="1"/>
          <p:nvPr/>
        </p:nvSpPr>
        <p:spPr>
          <a:xfrm>
            <a:off x="1944365" y="9841051"/>
            <a:ext cx="5391924" cy="784830"/>
          </a:xfrm>
          <a:prstGeom prst="rect">
            <a:avLst/>
          </a:prstGeom>
          <a:noFill/>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経済産業省が平成２６年度から実施している中小企業支援制度で、各都道府県毎に事業者様のあらゆる経営相談に対応するために開設された無料で長期的な相談窓口です。青森県よろず支援拠点では、</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名以上のコーディネーターが配置されており、青森を支える中小企業、小規模事業者の業績改善の実現をめざします。</a:t>
            </a:r>
          </a:p>
        </p:txBody>
      </p:sp>
      <p:sp>
        <p:nvSpPr>
          <p:cNvPr id="30" name="テキスト ボックス 29"/>
          <p:cNvSpPr txBox="1"/>
          <p:nvPr/>
        </p:nvSpPr>
        <p:spPr>
          <a:xfrm>
            <a:off x="1570955" y="3448037"/>
            <a:ext cx="2624033" cy="276999"/>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以下の方法でお申し込みください。</a:t>
            </a:r>
          </a:p>
        </p:txBody>
      </p:sp>
      <p:graphicFrame>
        <p:nvGraphicFramePr>
          <p:cNvPr id="31" name="表 30"/>
          <p:cNvGraphicFramePr>
            <a:graphicFrameLocks noGrp="1"/>
          </p:cNvGraphicFramePr>
          <p:nvPr>
            <p:extLst>
              <p:ext uri="{D42A27DB-BD31-4B8C-83A1-F6EECF244321}">
                <p14:modId xmlns:p14="http://schemas.microsoft.com/office/powerpoint/2010/main" val="297920532"/>
              </p:ext>
            </p:extLst>
          </p:nvPr>
        </p:nvGraphicFramePr>
        <p:xfrm>
          <a:off x="376562" y="4602157"/>
          <a:ext cx="7086055" cy="3854012"/>
        </p:xfrm>
        <a:graphic>
          <a:graphicData uri="http://schemas.openxmlformats.org/drawingml/2006/table">
            <a:tbl>
              <a:tblPr>
                <a:tableStyleId>{22838BEF-8BB2-4498-84A7-C5851F593DF1}</a:tableStyleId>
              </a:tblPr>
              <a:tblGrid>
                <a:gridCol w="572441">
                  <a:extLst>
                    <a:ext uri="{9D8B030D-6E8A-4147-A177-3AD203B41FA5}">
                      <a16:colId xmlns:a16="http://schemas.microsoft.com/office/drawing/2014/main" val="20000"/>
                    </a:ext>
                  </a:extLst>
                </a:gridCol>
                <a:gridCol w="423911">
                  <a:extLst>
                    <a:ext uri="{9D8B030D-6E8A-4147-A177-3AD203B41FA5}">
                      <a16:colId xmlns:a16="http://schemas.microsoft.com/office/drawing/2014/main" val="20001"/>
                    </a:ext>
                  </a:extLst>
                </a:gridCol>
                <a:gridCol w="742777">
                  <a:extLst>
                    <a:ext uri="{9D8B030D-6E8A-4147-A177-3AD203B41FA5}">
                      <a16:colId xmlns:a16="http://schemas.microsoft.com/office/drawing/2014/main" val="20002"/>
                    </a:ext>
                  </a:extLst>
                </a:gridCol>
                <a:gridCol w="715035">
                  <a:extLst>
                    <a:ext uri="{9D8B030D-6E8A-4147-A177-3AD203B41FA5}">
                      <a16:colId xmlns:a16="http://schemas.microsoft.com/office/drawing/2014/main" val="20003"/>
                    </a:ext>
                  </a:extLst>
                </a:gridCol>
                <a:gridCol w="1136176">
                  <a:extLst>
                    <a:ext uri="{9D8B030D-6E8A-4147-A177-3AD203B41FA5}">
                      <a16:colId xmlns:a16="http://schemas.microsoft.com/office/drawing/2014/main" val="20004"/>
                    </a:ext>
                  </a:extLst>
                </a:gridCol>
                <a:gridCol w="879963">
                  <a:extLst>
                    <a:ext uri="{9D8B030D-6E8A-4147-A177-3AD203B41FA5}">
                      <a16:colId xmlns:a16="http://schemas.microsoft.com/office/drawing/2014/main" val="20005"/>
                    </a:ext>
                  </a:extLst>
                </a:gridCol>
                <a:gridCol w="2615752">
                  <a:extLst>
                    <a:ext uri="{9D8B030D-6E8A-4147-A177-3AD203B41FA5}">
                      <a16:colId xmlns:a16="http://schemas.microsoft.com/office/drawing/2014/main" val="20006"/>
                    </a:ext>
                  </a:extLst>
                </a:gridCol>
              </a:tblGrid>
              <a:tr h="202706">
                <a:tc gridSpan="7">
                  <a:txBody>
                    <a:bodyPr/>
                    <a:lstStyle/>
                    <a:p>
                      <a:pPr marL="66675" marR="66675" algn="ctr">
                        <a:spcAft>
                          <a:spcPts val="0"/>
                        </a:spcAft>
                      </a:pPr>
                      <a:r>
                        <a:rPr lang="ja-JP" altLang="en-US" sz="1200" b="1" kern="100" dirty="0">
                          <a:solidFill>
                            <a:schemeClr val="bg1"/>
                          </a:solidFill>
                          <a:effectLst/>
                        </a:rPr>
                        <a:t>参加申込書</a:t>
                      </a:r>
                      <a:endParaRPr lang="ja-JP" sz="1200" b="1" kern="100" dirty="0">
                        <a:solidFill>
                          <a:schemeClr val="bg1"/>
                        </a:solidFill>
                        <a:effectLst/>
                        <a:latin typeface="+mn-ea"/>
                        <a:ea typeface="+mn-ea"/>
                        <a:cs typeface="メイリオ" panose="020B0604030504040204"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06875">
                <a:tc gridSpan="2">
                  <a:txBody>
                    <a:bodyPr/>
                    <a:lstStyle/>
                    <a:p>
                      <a:pPr marL="66675" marR="66675" algn="dist">
                        <a:spcAft>
                          <a:spcPts val="0"/>
                        </a:spcAft>
                      </a:pPr>
                      <a:r>
                        <a:rPr lang="ja-JP" sz="800" kern="100" dirty="0">
                          <a:effectLst/>
                        </a:rPr>
                        <a:t>ふりがな</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gridSpan="3">
                  <a:txBody>
                    <a:bodyPr/>
                    <a:lstStyle/>
                    <a:p>
                      <a:pPr algn="ctr">
                        <a:spcAft>
                          <a:spcPts val="0"/>
                        </a:spcAft>
                      </a:pPr>
                      <a:r>
                        <a:rPr lang="en-US" sz="800" kern="100" dirty="0">
                          <a:effectLst/>
                        </a:rPr>
                        <a:t> </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marL="66675" marR="66675" algn="dist">
                        <a:spcAft>
                          <a:spcPts val="0"/>
                        </a:spcAft>
                      </a:pPr>
                      <a:r>
                        <a:rPr lang="ja-JP" sz="800" kern="100" dirty="0">
                          <a:effectLst/>
                        </a:rPr>
                        <a:t>ふりがな</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568949">
                <a:tc gridSpan="2">
                  <a:txBody>
                    <a:bodyPr/>
                    <a:lstStyle/>
                    <a:p>
                      <a:pPr marL="66675" marR="66675" algn="dist">
                        <a:spcAft>
                          <a:spcPts val="0"/>
                        </a:spcAft>
                      </a:pPr>
                      <a:r>
                        <a:rPr lang="ja-JP" altLang="en-US" sz="800" kern="100" dirty="0">
                          <a:effectLst/>
                          <a:latin typeface="Century"/>
                          <a:ea typeface="ＭＳ 明朝"/>
                          <a:cs typeface="Times New Roman"/>
                        </a:rPr>
                        <a:t>氏名</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gridSpan="3">
                  <a:txBody>
                    <a:bodyPr/>
                    <a:lstStyle/>
                    <a:p>
                      <a:pPr algn="l">
                        <a:spcAft>
                          <a:spcPts val="0"/>
                        </a:spcAft>
                      </a:pPr>
                      <a:r>
                        <a:rPr lang="ja-JP" sz="800" kern="100" dirty="0">
                          <a:effectLst/>
                        </a:rPr>
                        <a:t>生年月日：</a:t>
                      </a:r>
                      <a:r>
                        <a:rPr lang="en-US" altLang="ja-JP" sz="800" kern="100" dirty="0">
                          <a:effectLst/>
                        </a:rPr>
                        <a:t> </a:t>
                      </a:r>
                      <a:r>
                        <a:rPr lang="ja-JP" sz="800" kern="100" dirty="0">
                          <a:effectLst/>
                        </a:rPr>
                        <a:t>大</a:t>
                      </a:r>
                      <a:r>
                        <a:rPr lang="en-US" altLang="ja-JP" sz="800" kern="100" dirty="0">
                          <a:effectLst/>
                        </a:rPr>
                        <a:t> </a:t>
                      </a:r>
                      <a:r>
                        <a:rPr lang="ja-JP" sz="800" kern="100" dirty="0">
                          <a:effectLst/>
                        </a:rPr>
                        <a:t>・</a:t>
                      </a:r>
                      <a:r>
                        <a:rPr lang="en-US" altLang="ja-JP" sz="800" kern="100" dirty="0">
                          <a:effectLst/>
                        </a:rPr>
                        <a:t> </a:t>
                      </a:r>
                      <a:r>
                        <a:rPr lang="ja-JP" sz="800" kern="100" dirty="0">
                          <a:effectLst/>
                        </a:rPr>
                        <a:t>昭</a:t>
                      </a:r>
                      <a:r>
                        <a:rPr lang="en-US" altLang="ja-JP" sz="800" kern="100" dirty="0">
                          <a:effectLst/>
                        </a:rPr>
                        <a:t> </a:t>
                      </a:r>
                      <a:r>
                        <a:rPr lang="ja-JP" sz="800" kern="100" dirty="0">
                          <a:effectLst/>
                        </a:rPr>
                        <a:t>・</a:t>
                      </a:r>
                      <a:r>
                        <a:rPr lang="en-US" altLang="ja-JP" sz="800" kern="100" dirty="0">
                          <a:effectLst/>
                        </a:rPr>
                        <a:t> </a:t>
                      </a:r>
                      <a:r>
                        <a:rPr lang="ja-JP" sz="800" kern="100" dirty="0">
                          <a:effectLst/>
                        </a:rPr>
                        <a:t>平　　　</a:t>
                      </a:r>
                      <a:r>
                        <a:rPr lang="en-US" altLang="ja-JP" sz="800" kern="100" dirty="0">
                          <a:effectLst/>
                        </a:rPr>
                        <a:t> </a:t>
                      </a:r>
                      <a:r>
                        <a:rPr lang="ja-JP" sz="800" kern="100" dirty="0">
                          <a:effectLst/>
                        </a:rPr>
                        <a:t>年　</a:t>
                      </a:r>
                      <a:r>
                        <a:rPr lang="en-US" altLang="ja-JP" sz="800" kern="100" dirty="0">
                          <a:effectLst/>
                        </a:rPr>
                        <a:t> </a:t>
                      </a:r>
                      <a:r>
                        <a:rPr lang="ja-JP" sz="800" kern="100" dirty="0">
                          <a:effectLst/>
                        </a:rPr>
                        <a:t>　月　　</a:t>
                      </a:r>
                      <a:r>
                        <a:rPr lang="en-US" altLang="ja-JP" sz="800" kern="100" dirty="0">
                          <a:effectLst/>
                        </a:rPr>
                        <a:t> </a:t>
                      </a:r>
                      <a:r>
                        <a:rPr lang="ja-JP" sz="800" kern="100" dirty="0">
                          <a:effectLst/>
                        </a:rPr>
                        <a:t>日</a:t>
                      </a:r>
                      <a:endParaRPr lang="ja-JP" sz="800" kern="100" dirty="0">
                        <a:effectLst/>
                        <a:latin typeface="Century"/>
                        <a:ea typeface="ＭＳ 明朝"/>
                        <a:cs typeface="Times New Roman"/>
                      </a:endParaRPr>
                    </a:p>
                  </a:txBody>
                  <a:tcPr marL="62865" marR="6286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marL="66675" marR="66675" algn="dist">
                        <a:spcAft>
                          <a:spcPts val="0"/>
                        </a:spcAft>
                      </a:pPr>
                      <a:r>
                        <a:rPr lang="ja-JP" altLang="en-US" sz="800" kern="100" dirty="0">
                          <a:effectLst/>
                          <a:latin typeface="+mn-lt"/>
                          <a:ea typeface="+mn-ea"/>
                          <a:cs typeface="+mn-cs"/>
                        </a:rPr>
                        <a:t>事業所名</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spcAft>
                          <a:spcPts val="0"/>
                        </a:spcAft>
                      </a:pPr>
                      <a:endParaRPr lang="ja-JP" sz="800" kern="100" dirty="0">
                        <a:effectLst/>
                        <a:latin typeface="Century"/>
                        <a:ea typeface="ＭＳ 明朝"/>
                        <a:cs typeface="Times New Roman"/>
                      </a:endParaRPr>
                    </a:p>
                  </a:txBody>
                  <a:tcPr marL="62865" marR="6286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742078">
                <a:tc gridSpan="2">
                  <a:txBody>
                    <a:bodyPr/>
                    <a:lstStyle/>
                    <a:p>
                      <a:pPr marR="66675" algn="ctr">
                        <a:spcAft>
                          <a:spcPts val="0"/>
                        </a:spcAft>
                      </a:pPr>
                      <a:r>
                        <a:rPr lang="ja-JP" altLang="en-US" sz="800" kern="0" spc="215" dirty="0">
                          <a:effectLst/>
                          <a:latin typeface="+mn-lt"/>
                          <a:ea typeface="+mn-ea"/>
                          <a:cs typeface="+mn-cs"/>
                        </a:rPr>
                        <a:t>事業所住所</a:t>
                      </a:r>
                      <a:endParaRPr lang="en-US" altLang="ja-JP" sz="800" kern="0" spc="215" dirty="0">
                        <a:effectLst/>
                        <a:latin typeface="+mn-lt"/>
                        <a:ea typeface="+mn-ea"/>
                        <a:cs typeface="+mn-cs"/>
                      </a:endParaRPr>
                    </a:p>
                    <a:p>
                      <a:pPr marR="66675" algn="ctr">
                        <a:spcAft>
                          <a:spcPts val="0"/>
                        </a:spcAft>
                      </a:pPr>
                      <a:r>
                        <a:rPr lang="ja-JP" altLang="en-US" sz="800" kern="0" spc="215" dirty="0">
                          <a:effectLst/>
                          <a:latin typeface="+mn-lt"/>
                          <a:ea typeface="+mn-ea"/>
                          <a:cs typeface="+mn-cs"/>
                        </a:rPr>
                        <a:t>もしくは</a:t>
                      </a:r>
                      <a:endParaRPr lang="en-US" altLang="ja-JP" sz="800" kern="0" spc="215" dirty="0">
                        <a:effectLst/>
                        <a:latin typeface="+mn-lt"/>
                        <a:ea typeface="+mn-ea"/>
                        <a:cs typeface="+mn-cs"/>
                      </a:endParaRPr>
                    </a:p>
                    <a:p>
                      <a:pPr marR="66675" algn="ctr">
                        <a:spcAft>
                          <a:spcPts val="0"/>
                        </a:spcAft>
                      </a:pPr>
                      <a:r>
                        <a:rPr lang="ja-JP" altLang="en-US" sz="800" kern="0" spc="215" dirty="0">
                          <a:effectLst/>
                          <a:latin typeface="+mn-lt"/>
                          <a:ea typeface="+mn-ea"/>
                          <a:cs typeface="+mn-cs"/>
                        </a:rPr>
                        <a:t>ご自身の住所</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gridSpan="3">
                  <a:txBody>
                    <a:bodyPr/>
                    <a:lstStyle/>
                    <a:p>
                      <a:pPr marL="0" marR="0" indent="0" algn="just" defTabSz="1000902" rtl="0" eaLnBrk="1" fontAlgn="auto" latinLnBrk="0" hangingPunct="1">
                        <a:lnSpc>
                          <a:spcPts val="2000"/>
                        </a:lnSpc>
                        <a:spcBef>
                          <a:spcPts val="0"/>
                        </a:spcBef>
                        <a:spcAft>
                          <a:spcPts val="0"/>
                        </a:spcAft>
                        <a:buClrTx/>
                        <a:buSzTx/>
                        <a:buFontTx/>
                        <a:buNone/>
                        <a:tabLst/>
                        <a:defRPr/>
                      </a:pPr>
                      <a:r>
                        <a:rPr lang="en-US" sz="800" kern="100" dirty="0">
                          <a:effectLst/>
                        </a:rPr>
                        <a:t> </a:t>
                      </a:r>
                      <a:r>
                        <a:rPr lang="ja-JP" altLang="ja-JP" sz="800" kern="100" dirty="0">
                          <a:effectLst/>
                        </a:rPr>
                        <a:t>〒</a:t>
                      </a:r>
                    </a:p>
                    <a:p>
                      <a:pPr algn="just">
                        <a:lnSpc>
                          <a:spcPts val="2000"/>
                        </a:lnSpc>
                        <a:spcAft>
                          <a:spcPts val="0"/>
                        </a:spcAft>
                      </a:pP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hMerge="1">
                  <a:txBody>
                    <a:bodyPr/>
                    <a:lstStyle/>
                    <a:p>
                      <a:endParaRPr kumimoji="1" lang="ja-JP" altLang="en-US"/>
                    </a:p>
                  </a:txBody>
                  <a:tcPr/>
                </a:tc>
                <a:tc>
                  <a:txBody>
                    <a:bodyPr/>
                    <a:lstStyle/>
                    <a:p>
                      <a:pPr marL="66675" marR="66675" algn="dist">
                        <a:spcAft>
                          <a:spcPts val="0"/>
                        </a:spcAft>
                      </a:pPr>
                      <a:r>
                        <a:rPr lang="ja-JP" sz="800" kern="100" dirty="0">
                          <a:effectLst/>
                        </a:rPr>
                        <a:t>連絡先</a:t>
                      </a:r>
                    </a:p>
                    <a:p>
                      <a:pPr marR="66675" algn="ctr">
                        <a:spcAft>
                          <a:spcPts val="0"/>
                        </a:spcAft>
                      </a:pPr>
                      <a:r>
                        <a:rPr lang="ja-JP" sz="800" kern="0" dirty="0">
                          <a:effectLst/>
                        </a:rPr>
                        <a:t>（日中連絡可能な電話番号）</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500"/>
                        </a:lnSpc>
                        <a:spcAft>
                          <a:spcPts val="0"/>
                        </a:spcAft>
                      </a:pPr>
                      <a:r>
                        <a:rPr lang="ja-JP" altLang="en-US" sz="800" kern="100" dirty="0">
                          <a:effectLst/>
                        </a:rPr>
                        <a:t>ＴＥＬ</a:t>
                      </a:r>
                      <a:r>
                        <a:rPr lang="ja-JP" sz="800" kern="100" dirty="0">
                          <a:effectLst/>
                        </a:rPr>
                        <a:t>：</a:t>
                      </a:r>
                      <a:r>
                        <a:rPr lang="en-US" altLang="ja-JP" sz="800" kern="100" dirty="0">
                          <a:effectLst/>
                        </a:rPr>
                        <a:t> </a:t>
                      </a:r>
                      <a:r>
                        <a:rPr lang="ja-JP" sz="800" kern="100" dirty="0">
                          <a:effectLst/>
                        </a:rPr>
                        <a:t>（　　</a:t>
                      </a:r>
                      <a:r>
                        <a:rPr lang="ja-JP" altLang="en-US" sz="800" kern="100" dirty="0">
                          <a:effectLst/>
                        </a:rPr>
                        <a:t>　     </a:t>
                      </a:r>
                      <a:r>
                        <a:rPr lang="ja-JP" sz="800" kern="100" dirty="0">
                          <a:effectLst/>
                        </a:rPr>
                        <a:t>　）　　　</a:t>
                      </a:r>
                      <a:r>
                        <a:rPr lang="en-US" altLang="ja-JP" sz="800" kern="100" dirty="0">
                          <a:effectLst/>
                        </a:rPr>
                        <a:t>     </a:t>
                      </a:r>
                      <a:r>
                        <a:rPr lang="ja-JP" altLang="en-US" sz="800" kern="100" dirty="0">
                          <a:effectLst/>
                        </a:rPr>
                        <a:t>　</a:t>
                      </a:r>
                      <a:r>
                        <a:rPr lang="ja-JP" sz="800" kern="100" dirty="0">
                          <a:effectLst/>
                        </a:rPr>
                        <a:t>－</a:t>
                      </a:r>
                    </a:p>
                    <a:p>
                      <a:pPr algn="just">
                        <a:lnSpc>
                          <a:spcPts val="1500"/>
                        </a:lnSpc>
                        <a:spcAft>
                          <a:spcPts val="0"/>
                        </a:spcAft>
                      </a:pPr>
                      <a:r>
                        <a:rPr lang="ja-JP" sz="800" kern="100" dirty="0">
                          <a:effectLst/>
                        </a:rPr>
                        <a:t>携帯：</a:t>
                      </a:r>
                      <a:r>
                        <a:rPr lang="en-US" altLang="ja-JP" sz="800" kern="100" dirty="0">
                          <a:effectLst/>
                        </a:rPr>
                        <a:t> </a:t>
                      </a:r>
                      <a:r>
                        <a:rPr lang="ja-JP" sz="800" kern="100" dirty="0">
                          <a:effectLst/>
                        </a:rPr>
                        <a:t>（　　　</a:t>
                      </a:r>
                      <a:r>
                        <a:rPr lang="en-US" altLang="ja-JP" sz="800" kern="100" dirty="0">
                          <a:effectLst/>
                        </a:rPr>
                        <a:t>     </a:t>
                      </a:r>
                      <a:r>
                        <a:rPr lang="ja-JP" altLang="en-US" sz="800" kern="100" dirty="0">
                          <a:effectLst/>
                        </a:rPr>
                        <a:t>　</a:t>
                      </a:r>
                      <a:r>
                        <a:rPr lang="ja-JP" sz="800" kern="100" dirty="0">
                          <a:effectLst/>
                        </a:rPr>
                        <a:t>）　　</a:t>
                      </a:r>
                      <a:r>
                        <a:rPr lang="en-US" altLang="ja-JP" sz="800" kern="100" dirty="0">
                          <a:effectLst/>
                        </a:rPr>
                        <a:t>     </a:t>
                      </a:r>
                      <a:r>
                        <a:rPr lang="ja-JP" sz="800" kern="100" dirty="0">
                          <a:effectLst/>
                        </a:rPr>
                        <a:t>　</a:t>
                      </a:r>
                      <a:r>
                        <a:rPr lang="ja-JP" altLang="en-US" sz="800" kern="100" dirty="0">
                          <a:effectLst/>
                        </a:rPr>
                        <a:t>　</a:t>
                      </a:r>
                      <a:r>
                        <a:rPr lang="ja-JP" sz="800" kern="100" dirty="0">
                          <a:effectLst/>
                        </a:rPr>
                        <a:t>－</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737156">
                <a:tc>
                  <a:txBody>
                    <a:bodyPr/>
                    <a:lstStyle/>
                    <a:p>
                      <a:pPr marR="66675" algn="ctr">
                        <a:spcAft>
                          <a:spcPts val="0"/>
                        </a:spcAft>
                      </a:pPr>
                      <a:endParaRPr lang="en-US" altLang="ja-JP" sz="800" kern="0" spc="1425" dirty="0">
                        <a:effectLst/>
                      </a:endParaRPr>
                    </a:p>
                    <a:p>
                      <a:pPr marR="66675" algn="ctr">
                        <a:spcAft>
                          <a:spcPts val="0"/>
                        </a:spcAft>
                      </a:pPr>
                      <a:r>
                        <a:rPr lang="ja-JP" altLang="en-US" sz="800" kern="100" dirty="0">
                          <a:effectLst/>
                          <a:latin typeface="Century"/>
                          <a:ea typeface="ＭＳ 明朝"/>
                          <a:cs typeface="Times New Roman"/>
                        </a:rPr>
                        <a:t>業種</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just">
                        <a:lnSpc>
                          <a:spcPts val="2000"/>
                        </a:lnSpc>
                        <a:spcAft>
                          <a:spcPts val="0"/>
                        </a:spcAft>
                      </a:pP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kumimoji="1" lang="ja-JP" altLang="en-US"/>
                    </a:p>
                  </a:txBody>
                  <a:tcPr/>
                </a:tc>
                <a:tc>
                  <a:txBody>
                    <a:bodyPr/>
                    <a:lstStyle/>
                    <a:p>
                      <a:pPr algn="ctr">
                        <a:lnSpc>
                          <a:spcPts val="2000"/>
                        </a:lnSpc>
                        <a:spcAft>
                          <a:spcPts val="0"/>
                        </a:spcAft>
                      </a:pPr>
                      <a:r>
                        <a:rPr lang="ja-JP" altLang="en-US" sz="900" kern="100" dirty="0">
                          <a:effectLst/>
                          <a:latin typeface="Century"/>
                          <a:ea typeface="ＭＳ 明朝"/>
                          <a:cs typeface="Times New Roman"/>
                        </a:rPr>
                        <a:t>創業年月</a:t>
                      </a:r>
                      <a:endParaRPr lang="ja-JP" sz="9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2000"/>
                        </a:lnSpc>
                        <a:spcAft>
                          <a:spcPts val="0"/>
                        </a:spcAft>
                      </a:pP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just" defTabSz="1000902" rtl="0" eaLnBrk="1" fontAlgn="auto" latinLnBrk="0" hangingPunct="1">
                        <a:lnSpc>
                          <a:spcPct val="100000"/>
                        </a:lnSpc>
                        <a:spcBef>
                          <a:spcPts val="0"/>
                        </a:spcBef>
                        <a:spcAft>
                          <a:spcPts val="0"/>
                        </a:spcAft>
                        <a:buClrTx/>
                        <a:buSzTx/>
                        <a:buFontTx/>
                        <a:buNone/>
                        <a:tabLst/>
                        <a:defRPr/>
                      </a:pPr>
                      <a:r>
                        <a:rPr lang="ja-JP" altLang="en-US" sz="800" kern="100" dirty="0">
                          <a:effectLst/>
                        </a:rPr>
                        <a:t>相談方法と</a:t>
                      </a:r>
                      <a:endParaRPr lang="en-US" altLang="ja-JP" sz="800" kern="100" dirty="0">
                        <a:effectLst/>
                      </a:endParaRPr>
                    </a:p>
                    <a:p>
                      <a:pPr marL="0" marR="0" indent="0" algn="just" defTabSz="1000902" rtl="0" eaLnBrk="1" fontAlgn="auto" latinLnBrk="0" hangingPunct="1">
                        <a:lnSpc>
                          <a:spcPct val="100000"/>
                        </a:lnSpc>
                        <a:spcBef>
                          <a:spcPts val="0"/>
                        </a:spcBef>
                        <a:spcAft>
                          <a:spcPts val="0"/>
                        </a:spcAft>
                        <a:buClrTx/>
                        <a:buSzTx/>
                        <a:buFontTx/>
                        <a:buNone/>
                        <a:tabLst/>
                        <a:defRPr/>
                      </a:pPr>
                      <a:r>
                        <a:rPr lang="ja-JP" altLang="en-US" sz="800" kern="100" dirty="0">
                          <a:effectLst/>
                        </a:rPr>
                        <a:t>相談希望日時</a:t>
                      </a:r>
                      <a:endParaRPr lang="en-US" altLang="ja-JP" sz="800" kern="100" dirty="0">
                        <a:effectLst/>
                      </a:endParaRPr>
                    </a:p>
                    <a:p>
                      <a:pPr marL="0" marR="0" indent="0" algn="just" defTabSz="1000902" rtl="0" eaLnBrk="1" fontAlgn="auto" latinLnBrk="0" hangingPunct="1">
                        <a:lnSpc>
                          <a:spcPct val="100000"/>
                        </a:lnSpc>
                        <a:spcBef>
                          <a:spcPts val="0"/>
                        </a:spcBef>
                        <a:spcAft>
                          <a:spcPts val="0"/>
                        </a:spcAft>
                        <a:buClrTx/>
                        <a:buSzTx/>
                        <a:buFontTx/>
                        <a:buNone/>
                        <a:tabLst/>
                        <a:defRPr/>
                      </a:pPr>
                      <a:r>
                        <a:rPr lang="ja-JP" altLang="en-US" sz="800" kern="100" dirty="0">
                          <a:effectLst/>
                        </a:rPr>
                        <a:t>（希望に○をしてください）</a:t>
                      </a:r>
                      <a:endParaRPr lang="en-US" altLang="ja-JP" sz="800" kern="100" dirty="0">
                        <a:effectLst/>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ct val="100000"/>
                        </a:lnSpc>
                        <a:spcAft>
                          <a:spcPts val="0"/>
                        </a:spcAft>
                      </a:pPr>
                      <a:r>
                        <a:rPr lang="ja-JP" altLang="en-US" sz="900" kern="100" dirty="0">
                          <a:effectLst/>
                        </a:rPr>
                        <a:t>　　　　　</a:t>
                      </a:r>
                      <a:endParaRPr lang="en-US" altLang="ja-JP" sz="900" kern="100" dirty="0">
                        <a:effectLst/>
                      </a:endParaRPr>
                    </a:p>
                    <a:p>
                      <a:pPr algn="just">
                        <a:lnSpc>
                          <a:spcPct val="100000"/>
                        </a:lnSpc>
                        <a:spcAft>
                          <a:spcPts val="0"/>
                        </a:spcAft>
                      </a:pPr>
                      <a:r>
                        <a:rPr lang="ja-JP" altLang="en-US" sz="900" kern="100" dirty="0">
                          <a:effectLst/>
                        </a:rPr>
                        <a:t>　　　　　・対面相談　　　　　　・Ｗｅｂ相談　</a:t>
                      </a:r>
                      <a:r>
                        <a:rPr lang="en-US" altLang="ja-JP" sz="900" kern="100" dirty="0">
                          <a:effectLst/>
                        </a:rPr>
                        <a:t>(※1)</a:t>
                      </a:r>
                      <a:endParaRPr lang="ja-JP" sz="800" kern="100" dirty="0">
                        <a:effectLst/>
                        <a:latin typeface="Century"/>
                        <a:ea typeface="ＭＳ 明朝"/>
                        <a:cs typeface="Times New Roman"/>
                      </a:endParaRPr>
                    </a:p>
                    <a:p>
                      <a:pPr algn="just">
                        <a:lnSpc>
                          <a:spcPct val="100000"/>
                        </a:lnSpc>
                        <a:spcAft>
                          <a:spcPts val="0"/>
                        </a:spcAft>
                      </a:pPr>
                      <a:r>
                        <a:rPr lang="ja-JP" altLang="en-US" sz="900" kern="100" dirty="0">
                          <a:effectLst/>
                          <a:latin typeface="Century"/>
                          <a:ea typeface="ＭＳ 明朝"/>
                          <a:cs typeface="Times New Roman"/>
                        </a:rPr>
                        <a:t>　　　　　　　　　　　</a:t>
                      </a:r>
                      <a:endParaRPr lang="en-US" altLang="ja-JP" sz="900" kern="100" dirty="0">
                        <a:effectLst/>
                        <a:latin typeface="Century"/>
                        <a:ea typeface="ＭＳ 明朝"/>
                        <a:cs typeface="Times New Roman"/>
                      </a:endParaRPr>
                    </a:p>
                    <a:p>
                      <a:pPr algn="just">
                        <a:lnSpc>
                          <a:spcPct val="100000"/>
                        </a:lnSpc>
                        <a:spcAft>
                          <a:spcPts val="0"/>
                        </a:spcAft>
                      </a:pP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※1</a:t>
                      </a:r>
                      <a:r>
                        <a:rPr lang="ja-JP" altLang="en-US" sz="800" kern="100" dirty="0">
                          <a:effectLst/>
                          <a:latin typeface="Century"/>
                          <a:ea typeface="ＭＳ 明朝"/>
                          <a:cs typeface="Times New Roman"/>
                        </a:rPr>
                        <a:t>）後日、日本公庫の担当者より日時調整の連絡をさせていただきます。</a:t>
                      </a:r>
                      <a:endParaRPr lang="ja-JP" sz="8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398119">
                <a:tc rowSpan="2" gridSpan="2">
                  <a:txBody>
                    <a:bodyPr/>
                    <a:lstStyle/>
                    <a:p>
                      <a:pPr marL="0" marR="66675" indent="0" algn="just">
                        <a:spcAft>
                          <a:spcPts val="0"/>
                        </a:spcAft>
                      </a:pPr>
                      <a:r>
                        <a:rPr lang="ja-JP" altLang="en-US" sz="800" kern="100" dirty="0">
                          <a:effectLst/>
                        </a:rPr>
                        <a:t>相談希望内容</a:t>
                      </a:r>
                      <a:endParaRPr lang="en-US" altLang="ja-JP" sz="800" kern="100" dirty="0">
                        <a:effectLst/>
                      </a:endParaRPr>
                    </a:p>
                    <a:p>
                      <a:pPr marL="0" marR="66675" indent="0" algn="just">
                        <a:spcAft>
                          <a:spcPts val="0"/>
                        </a:spcAft>
                      </a:pPr>
                      <a:r>
                        <a:rPr lang="ja-JP" altLang="en-US" sz="800" kern="100" dirty="0">
                          <a:effectLst/>
                        </a:rPr>
                        <a:t>（該当箇所に○）</a:t>
                      </a:r>
                      <a:endParaRPr lang="ja-JP" sz="800" kern="100" dirty="0">
                        <a:effectLst/>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endParaRPr kumimoji="1" lang="ja-JP" altLang="en-US"/>
                    </a:p>
                  </a:txBody>
                  <a:tcPr/>
                </a:tc>
                <a:tc rowSpan="2" gridSpan="3">
                  <a:txBody>
                    <a:bodyPr/>
                    <a:lstStyle/>
                    <a:p>
                      <a:pPr algn="just">
                        <a:lnSpc>
                          <a:spcPts val="1500"/>
                        </a:lnSpc>
                        <a:spcAft>
                          <a:spcPts val="0"/>
                        </a:spcAft>
                      </a:pPr>
                      <a:r>
                        <a:rPr lang="ja-JP" altLang="en-US" sz="800" kern="100" dirty="0">
                          <a:effectLst/>
                        </a:rPr>
                        <a:t>１． 売上拡大　　２． 販路拡大　　３． 商品開発</a:t>
                      </a:r>
                      <a:endParaRPr lang="en-US" altLang="ja-JP" sz="800" kern="100" dirty="0">
                        <a:effectLst/>
                      </a:endParaRPr>
                    </a:p>
                    <a:p>
                      <a:pPr algn="just">
                        <a:lnSpc>
                          <a:spcPts val="1500"/>
                        </a:lnSpc>
                        <a:spcAft>
                          <a:spcPts val="0"/>
                        </a:spcAft>
                      </a:pPr>
                      <a:r>
                        <a:rPr lang="ja-JP" altLang="en-US" sz="800" kern="100" dirty="0">
                          <a:effectLst/>
                        </a:rPr>
                        <a:t>４． ＩＴ活用　　　</a:t>
                      </a:r>
                      <a:r>
                        <a:rPr lang="ja-JP" altLang="en-US" sz="800" kern="100" baseline="0" dirty="0">
                          <a:effectLst/>
                        </a:rPr>
                        <a:t>  </a:t>
                      </a:r>
                      <a:r>
                        <a:rPr lang="ja-JP" altLang="en-US" sz="800" kern="100" dirty="0">
                          <a:effectLst/>
                        </a:rPr>
                        <a:t>５． 事業承継　　６． 資金繰り</a:t>
                      </a:r>
                      <a:endParaRPr lang="en-US" altLang="ja-JP" sz="800" kern="100" dirty="0">
                        <a:effectLst/>
                      </a:endParaRPr>
                    </a:p>
                    <a:p>
                      <a:pPr marL="0" marR="0" indent="0" algn="just" defTabSz="1000902" rtl="0" eaLnBrk="1" fontAlgn="auto" latinLnBrk="0" hangingPunct="1">
                        <a:lnSpc>
                          <a:spcPts val="1500"/>
                        </a:lnSpc>
                        <a:spcBef>
                          <a:spcPts val="0"/>
                        </a:spcBef>
                        <a:spcAft>
                          <a:spcPts val="0"/>
                        </a:spcAft>
                        <a:buClrTx/>
                        <a:buSzTx/>
                        <a:buFontTx/>
                        <a:buNone/>
                        <a:tabLst/>
                        <a:defRPr/>
                      </a:pPr>
                      <a:r>
                        <a:rPr lang="ja-JP" altLang="en-US" sz="800" kern="100" dirty="0">
                          <a:effectLst/>
                        </a:rPr>
                        <a:t>７． 売上不振　　８． 人手不足　　９． 事業再生</a:t>
                      </a:r>
                      <a:endParaRPr lang="en-US" altLang="ja-JP" sz="800" kern="100" dirty="0">
                        <a:effectLst/>
                      </a:endParaRPr>
                    </a:p>
                    <a:p>
                      <a:pPr marL="228600" marR="0" indent="-228600" algn="just" defTabSz="1000902" rtl="0" eaLnBrk="1" fontAlgn="auto" latinLnBrk="0" hangingPunct="1">
                        <a:lnSpc>
                          <a:spcPts val="1500"/>
                        </a:lnSpc>
                        <a:spcBef>
                          <a:spcPts val="0"/>
                        </a:spcBef>
                        <a:spcAft>
                          <a:spcPts val="0"/>
                        </a:spcAft>
                        <a:buClrTx/>
                        <a:buSzTx/>
                        <a:buFontTx/>
                        <a:buAutoNum type="arabicPeriod" startAt="10"/>
                        <a:tabLst/>
                        <a:defRPr/>
                      </a:pPr>
                      <a:r>
                        <a:rPr lang="ja-JP" altLang="en-US" sz="800" kern="100" dirty="0">
                          <a:effectLst/>
                        </a:rPr>
                        <a:t>その他（　　　　　　　　　　　　　　　　　　　 　 ）　　　　　　　　　　　　　　　</a:t>
                      </a:r>
                      <a:endParaRPr lang="en-US" altLang="ja-JP" sz="800" kern="100" dirty="0">
                        <a:effectLst/>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vMerge="1">
                  <a:txBody>
                    <a:bodyPr/>
                    <a:lstStyle/>
                    <a:p>
                      <a:pPr marL="0" marR="0" indent="0" algn="just" defTabSz="1000902" rtl="0" eaLnBrk="1" fontAlgn="auto" latinLnBrk="0" hangingPunct="1">
                        <a:lnSpc>
                          <a:spcPct val="100000"/>
                        </a:lnSpc>
                        <a:spcBef>
                          <a:spcPts val="0"/>
                        </a:spcBef>
                        <a:spcAft>
                          <a:spcPts val="0"/>
                        </a:spcAft>
                        <a:buClrTx/>
                        <a:buSzTx/>
                        <a:buFontTx/>
                        <a:buNone/>
                        <a:tabLst/>
                        <a:defRPr/>
                      </a:pPr>
                      <a:endParaRPr lang="en-US" altLang="ja-JP" sz="800" kern="100" dirty="0">
                        <a:effectLst/>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lnSpc>
                          <a:spcPts val="1300"/>
                        </a:lnSpc>
                        <a:spcAft>
                          <a:spcPts val="0"/>
                        </a:spcAft>
                      </a:pPr>
                      <a:r>
                        <a:rPr lang="ja-JP" altLang="en-US" sz="900" kern="100" dirty="0">
                          <a:effectLst/>
                          <a:latin typeface="Century"/>
                          <a:ea typeface="ＭＳ 明朝"/>
                          <a:cs typeface="Times New Roman"/>
                        </a:rPr>
                        <a:t>　　　　　　　　月　　　　　日</a:t>
                      </a:r>
                      <a:endParaRPr lang="en-US" altLang="ja-JP" sz="900" kern="100" dirty="0">
                        <a:effectLst/>
                        <a:latin typeface="Century"/>
                        <a:ea typeface="ＭＳ 明朝"/>
                        <a:cs typeface="Times New Roman"/>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998129">
                <a:tc gridSpan="2" vMerge="1">
                  <a:txBody>
                    <a:bodyPr/>
                    <a:lstStyle/>
                    <a:p>
                      <a:endParaRPr kumimoji="1" lang="ja-JP" altLang="en-US"/>
                    </a:p>
                  </a:txBody>
                  <a:tcPr/>
                </a:tc>
                <a:tc hMerge="1" vMerge="1">
                  <a:txBody>
                    <a:bodyPr/>
                    <a:lstStyle/>
                    <a:p>
                      <a:endParaRPr kumimoji="1" lang="ja-JP" altLang="en-US"/>
                    </a:p>
                  </a:txBody>
                  <a:tcPr/>
                </a:tc>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algn="just">
                        <a:lnSpc>
                          <a:spcPts val="1300"/>
                        </a:lnSpc>
                        <a:spcAft>
                          <a:spcPts val="0"/>
                        </a:spcAft>
                      </a:pPr>
                      <a:endParaRPr lang="en-US" altLang="ja-JP" sz="800" kern="100" dirty="0">
                        <a:effectLst/>
                        <a:latin typeface="Century"/>
                        <a:ea typeface="ＭＳ 明朝"/>
                        <a:cs typeface="Times New Roman"/>
                      </a:endParaRPr>
                    </a:p>
                    <a:p>
                      <a:pPr algn="just">
                        <a:lnSpc>
                          <a:spcPts val="1300"/>
                        </a:lnSpc>
                        <a:spcAft>
                          <a:spcPts val="0"/>
                        </a:spcAft>
                      </a:pPr>
                      <a:r>
                        <a:rPr lang="ja-JP" altLang="en-US" sz="800" kern="100" dirty="0">
                          <a:effectLst/>
                          <a:latin typeface="Century"/>
                          <a:ea typeface="ＭＳ 明朝"/>
                          <a:cs typeface="Times New Roman"/>
                        </a:rPr>
                        <a:t>１．</a:t>
                      </a:r>
                      <a:r>
                        <a:rPr lang="en-US" altLang="ja-JP" sz="800" kern="100" dirty="0">
                          <a:effectLst/>
                          <a:latin typeface="Century"/>
                          <a:ea typeface="ＭＳ 明朝"/>
                          <a:cs typeface="Times New Roman"/>
                        </a:rPr>
                        <a:t>10</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11</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　　２．</a:t>
                      </a:r>
                      <a:r>
                        <a:rPr lang="en-US" altLang="ja-JP" sz="800" kern="100" dirty="0">
                          <a:effectLst/>
                          <a:latin typeface="Century"/>
                          <a:ea typeface="ＭＳ 明朝"/>
                          <a:cs typeface="Times New Roman"/>
                        </a:rPr>
                        <a:t>11</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12</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p>
                    <a:p>
                      <a:pPr algn="just">
                        <a:lnSpc>
                          <a:spcPts val="1300"/>
                        </a:lnSpc>
                        <a:spcAft>
                          <a:spcPts val="0"/>
                        </a:spcAft>
                      </a:pPr>
                      <a:r>
                        <a:rPr lang="ja-JP" altLang="en-US" sz="800" kern="100" dirty="0">
                          <a:effectLst/>
                          <a:latin typeface="Century"/>
                          <a:ea typeface="ＭＳ 明朝"/>
                          <a:cs typeface="Times New Roman"/>
                        </a:rPr>
                        <a:t>３．</a:t>
                      </a:r>
                      <a:r>
                        <a:rPr lang="en-US" altLang="ja-JP" sz="800" kern="100" dirty="0">
                          <a:effectLst/>
                          <a:latin typeface="Century"/>
                          <a:ea typeface="ＭＳ 明朝"/>
                          <a:cs typeface="Times New Roman"/>
                        </a:rPr>
                        <a:t>13</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14</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　　４．</a:t>
                      </a:r>
                      <a:r>
                        <a:rPr lang="en-US" altLang="ja-JP" sz="800" kern="100" dirty="0">
                          <a:effectLst/>
                          <a:latin typeface="Century"/>
                          <a:ea typeface="ＭＳ 明朝"/>
                          <a:cs typeface="Times New Roman"/>
                        </a:rPr>
                        <a:t>14</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15</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p>
                    <a:p>
                      <a:pPr algn="just">
                        <a:lnSpc>
                          <a:spcPts val="1300"/>
                        </a:lnSpc>
                        <a:spcAft>
                          <a:spcPts val="0"/>
                        </a:spcAft>
                      </a:pPr>
                      <a:r>
                        <a:rPr lang="ja-JP" altLang="en-US" sz="800" kern="100" dirty="0">
                          <a:effectLst/>
                          <a:latin typeface="Century"/>
                          <a:ea typeface="ＭＳ 明朝"/>
                          <a:cs typeface="Times New Roman"/>
                        </a:rPr>
                        <a:t>５．</a:t>
                      </a:r>
                      <a:r>
                        <a:rPr lang="en-US" altLang="ja-JP" sz="800" kern="100" dirty="0">
                          <a:effectLst/>
                          <a:latin typeface="Century"/>
                          <a:ea typeface="ＭＳ 明朝"/>
                          <a:cs typeface="Times New Roman"/>
                        </a:rPr>
                        <a:t>15</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16</a:t>
                      </a:r>
                      <a:r>
                        <a:rPr lang="ja-JP" altLang="en-US" sz="800" kern="100" dirty="0">
                          <a:effectLst/>
                          <a:latin typeface="Century"/>
                          <a:ea typeface="ＭＳ 明朝"/>
                          <a:cs typeface="Times New Roman"/>
                        </a:rPr>
                        <a:t>：</a:t>
                      </a:r>
                      <a:r>
                        <a:rPr lang="en-US" altLang="ja-JP" sz="800" kern="100" dirty="0">
                          <a:effectLst/>
                          <a:latin typeface="Century"/>
                          <a:ea typeface="ＭＳ 明朝"/>
                          <a:cs typeface="Times New Roman"/>
                        </a:rPr>
                        <a:t>00</a:t>
                      </a:r>
                      <a:r>
                        <a:rPr lang="ja-JP" altLang="en-US" sz="800" kern="100" dirty="0">
                          <a:effectLst/>
                          <a:latin typeface="Century"/>
                          <a:ea typeface="ＭＳ 明朝"/>
                          <a:cs typeface="Times New Roman"/>
                        </a:rPr>
                        <a:t>　　６．希望時間がない </a:t>
                      </a:r>
                      <a:r>
                        <a:rPr lang="en-US" altLang="ja-JP" sz="800" kern="100" dirty="0">
                          <a:effectLst/>
                          <a:latin typeface="Century"/>
                          <a:ea typeface="ＭＳ 明朝"/>
                          <a:cs typeface="Times New Roman"/>
                        </a:rPr>
                        <a:t>(※2)</a:t>
                      </a:r>
                    </a:p>
                    <a:p>
                      <a:pPr algn="just">
                        <a:lnSpc>
                          <a:spcPts val="1300"/>
                        </a:lnSpc>
                        <a:spcAft>
                          <a:spcPts val="0"/>
                        </a:spcAft>
                      </a:pPr>
                      <a:endParaRPr lang="en-US" altLang="ja-JP" sz="800" kern="100" dirty="0">
                        <a:effectLst/>
                        <a:latin typeface="Century"/>
                        <a:ea typeface="ＭＳ 明朝"/>
                        <a:cs typeface="Times New Roman"/>
                      </a:endParaRPr>
                    </a:p>
                    <a:p>
                      <a:pPr algn="just">
                        <a:lnSpc>
                          <a:spcPts val="1300"/>
                        </a:lnSpc>
                        <a:spcAft>
                          <a:spcPts val="0"/>
                        </a:spcAft>
                      </a:pPr>
                      <a:r>
                        <a:rPr lang="en-US" altLang="ja-JP" sz="800" kern="100" dirty="0">
                          <a:effectLst/>
                          <a:latin typeface="Century"/>
                          <a:ea typeface="ＭＳ 明朝"/>
                          <a:cs typeface="Times New Roman"/>
                        </a:rPr>
                        <a:t>(※2) </a:t>
                      </a:r>
                      <a:r>
                        <a:rPr lang="ja-JP" altLang="en-US" sz="800" kern="100" dirty="0">
                          <a:effectLst/>
                          <a:latin typeface="Century"/>
                          <a:ea typeface="ＭＳ 明朝"/>
                          <a:cs typeface="Times New Roman"/>
                        </a:rPr>
                        <a:t>別途ご相談させていただきます。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bl>
          </a:graphicData>
        </a:graphic>
      </p:graphicFrame>
      <p:sp>
        <p:nvSpPr>
          <p:cNvPr id="32" name="テキスト ボックス 31"/>
          <p:cNvSpPr txBox="1"/>
          <p:nvPr/>
        </p:nvSpPr>
        <p:spPr>
          <a:xfrm>
            <a:off x="358134" y="3623528"/>
            <a:ext cx="6920268" cy="307777"/>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お電話でお申し込みの方：</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電話番号　</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０１７８</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２２</a:t>
            </a:r>
            <a:r>
              <a:rPr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６２７４</a:t>
            </a:r>
            <a:r>
              <a:rPr lang="ja-JP" altLang="en-US" sz="1400" b="1" dirty="0">
                <a:latin typeface="SimHei" panose="02010609060101010101" pitchFamily="49" charset="-122"/>
                <a:ea typeface="SimHei" panose="02010609060101010101" pitchFamily="49" charset="-122"/>
                <a:cs typeface="メイリオ" panose="020B0604030504040204" pitchFamily="50" charset="-128"/>
              </a:rPr>
              <a:t>　　　</a:t>
            </a:r>
            <a:endParaRPr lang="en-US" altLang="ja-JP" sz="1400" dirty="0">
              <a:latin typeface="SimHei" panose="02010609060101010101" pitchFamily="49" charset="-122"/>
              <a:ea typeface="SimHei" panose="02010609060101010101" pitchFamily="49" charset="-122"/>
              <a:cs typeface="メイリオ" panose="020B0604030504040204" pitchFamily="50" charset="-128"/>
            </a:endParaRPr>
          </a:p>
        </p:txBody>
      </p:sp>
      <p:sp>
        <p:nvSpPr>
          <p:cNvPr id="27" name="正方形/長方形 26"/>
          <p:cNvSpPr/>
          <p:nvPr/>
        </p:nvSpPr>
        <p:spPr>
          <a:xfrm>
            <a:off x="1544562" y="433390"/>
            <a:ext cx="3672410" cy="378055"/>
          </a:xfrm>
          <a:prstGeom prst="rect">
            <a:avLst/>
          </a:prstGeom>
        </p:spPr>
        <p:txBody>
          <a:bodyPr wrap="square" lIns="0" tIns="0" rIns="0" bIns="0" anchor="ctr">
            <a:noAutofit/>
          </a:bodyPr>
          <a:lstStyle/>
          <a:p>
            <a:r>
              <a:rPr lang="ja-JP" altLang="en-US" sz="1600" b="1" dirty="0">
                <a:latin typeface="Meiryo" charset="-128"/>
                <a:ea typeface="Meiryo" charset="-128"/>
                <a:cs typeface="Meiryo" charset="-128"/>
              </a:rPr>
              <a:t>日本政策金融公庫 八戸支店 </a:t>
            </a:r>
            <a:endParaRPr lang="en-US" altLang="ja-JP" sz="1600" b="1" dirty="0">
              <a:latin typeface="Meiryo" charset="-128"/>
              <a:ea typeface="Meiryo" charset="-128"/>
              <a:cs typeface="Meiryo" charset="-128"/>
            </a:endParaRPr>
          </a:p>
          <a:p>
            <a:r>
              <a:rPr lang="ja-JP" altLang="en-US" sz="1400" b="1" dirty="0">
                <a:latin typeface="Meiryo" charset="-128"/>
                <a:ea typeface="Meiryo" charset="-128"/>
                <a:cs typeface="Meiryo" charset="-128"/>
              </a:rPr>
              <a:t>（青森県八戸市大字馬場町１番２号）</a:t>
            </a:r>
            <a:endParaRPr lang="en-US" altLang="ja-JP" sz="1400" b="1" dirty="0">
              <a:latin typeface="Meiryo" charset="-128"/>
              <a:ea typeface="Meiryo" charset="-128"/>
              <a:cs typeface="Meiryo" charset="-128"/>
            </a:endParaRPr>
          </a:p>
        </p:txBody>
      </p:sp>
      <p:sp>
        <p:nvSpPr>
          <p:cNvPr id="35" name="テキスト ボックス 34"/>
          <p:cNvSpPr txBox="1"/>
          <p:nvPr/>
        </p:nvSpPr>
        <p:spPr>
          <a:xfrm>
            <a:off x="431132" y="392525"/>
            <a:ext cx="698393" cy="276999"/>
          </a:xfrm>
          <a:prstGeom prst="rect">
            <a:avLst/>
          </a:prstGeom>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会場</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 name="図 9">
            <a:extLst>
              <a:ext uri="{FF2B5EF4-FFF2-40B4-BE49-F238E27FC236}">
                <a16:creationId xmlns:a16="http://schemas.microsoft.com/office/drawing/2014/main" id="{3DACF7D8-EEBE-43CD-BF8E-8446D8F1C0D4}"/>
              </a:ext>
            </a:extLst>
          </p:cNvPr>
          <p:cNvPicPr>
            <a:picLocks noChangeAspect="1"/>
          </p:cNvPicPr>
          <p:nvPr/>
        </p:nvPicPr>
        <p:blipFill>
          <a:blip r:embed="rId3"/>
          <a:stretch>
            <a:fillRect/>
          </a:stretch>
        </p:blipFill>
        <p:spPr>
          <a:xfrm>
            <a:off x="392140" y="854274"/>
            <a:ext cx="7037359" cy="2501252"/>
          </a:xfrm>
          <a:prstGeom prst="rect">
            <a:avLst/>
          </a:prstGeom>
          <a:ln>
            <a:solidFill>
              <a:schemeClr val="accent6">
                <a:lumMod val="60000"/>
                <a:lumOff val="40000"/>
              </a:schemeClr>
            </a:solidFill>
          </a:ln>
        </p:spPr>
      </p:pic>
      <p:pic>
        <p:nvPicPr>
          <p:cNvPr id="21" name="図 20">
            <a:extLst>
              <a:ext uri="{FF2B5EF4-FFF2-40B4-BE49-F238E27FC236}">
                <a16:creationId xmlns:a16="http://schemas.microsoft.com/office/drawing/2014/main" id="{122CE032-EF06-0A7B-E94E-E6452F1A52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39429" y="9711095"/>
            <a:ext cx="1598452" cy="805680"/>
          </a:xfrm>
          <a:prstGeom prst="rect">
            <a:avLst/>
          </a:prstGeom>
        </p:spPr>
      </p:pic>
    </p:spTree>
    <p:extLst>
      <p:ext uri="{BB962C8B-B14F-4D97-AF65-F5344CB8AC3E}">
        <p14:creationId xmlns:p14="http://schemas.microsoft.com/office/powerpoint/2010/main" val="2173720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625</Words>
  <Application>Microsoft Office PowerPoint</Application>
  <PresentationFormat>ユーザー設定</PresentationFormat>
  <Paragraphs>86</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SimHei</vt:lpstr>
      <vt:lpstr>メイリオ</vt:lpstr>
      <vt:lpstr>メイリオ</vt:lpstr>
      <vt:lpstr>Arial</vt:lpstr>
      <vt:lpstr>Calibri</vt:lpstr>
      <vt:lpstr>Century</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2022-05-30T01:49:40Z</dcterms:created>
  <dcterms:modified xsi:type="dcterms:W3CDTF">2022-06-08T07:06:55Z</dcterms:modified>
</cp:coreProperties>
</file>